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36"/>
  </p:notesMasterIdLst>
  <p:sldIdLst>
    <p:sldId id="256" r:id="rId2"/>
    <p:sldId id="257" r:id="rId3"/>
    <p:sldId id="293"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8" r:id="rId32"/>
    <p:sldId id="289" r:id="rId33"/>
    <p:sldId id="292" r:id="rId34"/>
    <p:sldId id="284" r:id="rId35"/>
  </p:sldIdLst>
  <p:sldSz cx="9144000" cy="5143500" type="screen16x9"/>
  <p:notesSz cx="51435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14" d="100"/>
          <a:sy n="114" d="100"/>
        </p:scale>
        <p:origin x="37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905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930A-980B-FFD3-065C-BB2BF3824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2B351-1376-4FDA-C4ED-10E412D789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2C0AD-95BC-868D-6AA1-2B3CB831E4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6D1EA8-7455-47C4-B515-931D63044721}"/>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628099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AFE91-E37A-3E33-B2DE-CD7A26AA7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8440F-8264-023E-A7C0-087FE4CCD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22BDA-3877-8E9F-9F40-5481D59FCA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A3DA3E-1F08-4D54-2BE3-815A6F869704}"/>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42807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BF0F-0008-8F5D-D4E5-9DB789B7A1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223A3-E23E-7A1F-BD10-2A9CB266B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89906-EC5E-F26A-0852-6C307E9C8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29E094-1E82-C300-CCA6-83B19D5BA8D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874283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0CC45-137A-067D-A57D-1876871A6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2C73D-0757-2DEB-376D-13F0B58D7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825E4-6F29-6C27-48E3-BBF829D229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A1A359-4291-3589-D22B-10E694E257DC}"/>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54347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86978-67B5-06C0-C035-27DFAC437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99565-7CD1-1E85-9374-748C2A934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F2F28-242A-4B14-59A5-363A773FE6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758606-BB52-A045-B362-48643C11BD2A}"/>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165884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748E4-F6D0-01AE-9A6B-78E6C16AD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D684A-9496-39D4-AD01-480FB58054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2439C-DDBB-FFBE-2DD9-A977B833D0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963FEA-3012-A99A-4A92-B295303FED3A}"/>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628275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02CB9-FEA2-F038-AF50-D3BB829E9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DDE41-3258-3A57-77CA-10FBFF1D9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7155C-59EA-A1C7-735A-E6FB66114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A92FCE-5C53-5DF1-C7F9-67CFB460A007}"/>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157685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FB413-F872-8902-4120-58AFBCD21156}"/>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8E2D5CAE-27F9-E147-9CAF-F296E017330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1D30073-670A-48FD-AF33-131B119EFF96}"/>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9DCD66AF-A535-CF31-C207-802F621E34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076625-B5F0-3432-747A-BCBD18B5BF06}"/>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34327064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EA554-9BB9-F70B-3E4C-326044B230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0B03C6C-E9A4-AD32-23B5-C916F5B28C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CF6380-1527-8346-BE5A-3E8801FC96A4}"/>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ACD854A9-CED9-BA13-2515-C22DABA526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44E6D2-6182-0DA8-BFB1-A7F074C6D44F}"/>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14882406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F423113-11EF-8FFE-13C6-B4AD9CC087B9}"/>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1673BDA-D4E8-0F28-C3F8-57FFC50338DC}"/>
              </a:ext>
            </a:extLst>
          </p:cNvPr>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71FA11-F63B-AFBA-FB78-5074E61A611D}"/>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2275F25C-4BAE-6979-3F85-301194020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F16BF-A6D5-0523-710C-9BE5765C55BF}"/>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17954713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341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B29F8-60F3-8C62-A389-1D76705286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CF20001-8BAD-675F-3B3E-10AAE6C590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AF4479-7558-D334-E23B-CFC3591E5823}"/>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8FCDC8CD-5ABE-9B42-6DB9-BE5A7B3449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D2D3BF-467B-8F4B-AFCE-B1F28A691889}"/>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23121901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82EE0-C783-170C-D453-18128E6E3DC2}"/>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BEFC70DF-2831-DE61-4CD7-D70F6A3AB03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C5D2E80-A16F-4263-0E4E-4260EE12583E}"/>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8C174E1D-A5F6-8799-9865-EB8E8713E4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57DD8C-38D1-0584-FA1C-21D6ACD98B52}"/>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10522823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275E3-4BF9-6767-2CFA-4C38C9F8BF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842E9-22A7-7CEB-A6D5-DA560F0F79B4}"/>
              </a:ext>
            </a:extLst>
          </p:cNvPr>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99CA08-FFEC-9BFA-72C8-64734F3676E6}"/>
              </a:ext>
            </a:extLst>
          </p:cNvPr>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A770B1E-0BE4-BBE1-F2CE-F8DB29C47CAB}"/>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1FA35BC1-8BA4-8009-422F-1993FDAA4A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ECC24-C604-3434-7B5B-F1DA5BC0669B}"/>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841623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D6E54-0553-9A37-3B7E-A455F7CF27DF}"/>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A2CD10-40DC-C9E0-09E5-0FDA45B3C0C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67C7E1A-2AFB-7A57-E99C-9E22C2754886}"/>
              </a:ext>
            </a:extLst>
          </p:cNvPr>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79E737-5472-9C8B-1975-1036D5C5C70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9CD36E-1573-6C8E-07BA-27C7AB0F43AE}"/>
              </a:ext>
            </a:extLst>
          </p:cNvPr>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D17C06E-1957-391D-D0CE-52F363F394C1}"/>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8" name="页脚占位符 7">
            <a:extLst>
              <a:ext uri="{FF2B5EF4-FFF2-40B4-BE49-F238E27FC236}">
                <a16:creationId xmlns:a16="http://schemas.microsoft.com/office/drawing/2014/main" id="{D3D37C24-34B8-2D02-5211-21A0C168788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044C9F5-006D-2E86-9AED-A88DBD44EEC7}"/>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29161672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2E7F9-788E-2266-2952-92BEB404E8D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50AA92-8762-3200-2DD7-E419DBE2EBC0}"/>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4" name="页脚占位符 3">
            <a:extLst>
              <a:ext uri="{FF2B5EF4-FFF2-40B4-BE49-F238E27FC236}">
                <a16:creationId xmlns:a16="http://schemas.microsoft.com/office/drawing/2014/main" id="{2C312C1A-02C6-99F4-3A58-EED8358E00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2A6C9B-93C7-343C-83D8-DF2A63A64614}"/>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1646724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B61BEEF-857C-AE9E-E333-576763531C81}"/>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3" name="页脚占位符 2">
            <a:extLst>
              <a:ext uri="{FF2B5EF4-FFF2-40B4-BE49-F238E27FC236}">
                <a16:creationId xmlns:a16="http://schemas.microsoft.com/office/drawing/2014/main" id="{A44956C4-4C6A-EB7E-DB71-29B7BD4E429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284389-DFD0-BFBE-4AE1-780406DDF63B}"/>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33599717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FB39F-684B-1D25-9ACD-6CBC269B0049}"/>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3CB0D733-EF0C-0968-9BB1-9AB0114BF83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B97940A-F58E-2EEB-D1F7-5988502CEDE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6167BD-3BB0-2B5D-A08F-7C5D6E128075}"/>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AC48F8C7-3D21-694D-A613-5248B99ED3A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7FB9B1-7A15-7636-E415-D37E6405BEFA}"/>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8013345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0E3BA-00E0-86A9-A945-7F2B05121ED2}"/>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023E1044-4939-4CC0-34E1-33CEF017872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166BADDF-BDD6-065B-5A8F-37202B6AF80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A303E0-E2B9-BB9D-AA1B-35501612D512}"/>
              </a:ext>
            </a:extLst>
          </p:cNvPr>
          <p:cNvSpPr>
            <a:spLocks noGrp="1"/>
          </p:cNvSpPr>
          <p:nvPr>
            <p:ph type="dt" sz="half" idx="10"/>
          </p:nvPr>
        </p:nvSpPr>
        <p:spPr/>
        <p:txBody>
          <a:bodyPr/>
          <a:lstStyle/>
          <a:p>
            <a:fld id="{00E98A8C-F1B2-44E0-9D50-8F1ADF07C08D}" type="datetimeFigureOut">
              <a:rPr lang="zh-CN" altLang="en-US" smtClean="0"/>
              <a:t>2025/4/20</a:t>
            </a:fld>
            <a:endParaRPr lang="zh-CN" altLang="en-US"/>
          </a:p>
        </p:txBody>
      </p:sp>
      <p:sp>
        <p:nvSpPr>
          <p:cNvPr id="6" name="页脚占位符 5">
            <a:extLst>
              <a:ext uri="{FF2B5EF4-FFF2-40B4-BE49-F238E27FC236}">
                <a16:creationId xmlns:a16="http://schemas.microsoft.com/office/drawing/2014/main" id="{62978DE8-6A12-4EFF-CBD7-477ACCA76A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DB18C2-B745-9FD8-F752-DAFC5029DF24}"/>
              </a:ext>
            </a:extLst>
          </p:cNvPr>
          <p:cNvSpPr>
            <a:spLocks noGrp="1"/>
          </p:cNvSpPr>
          <p:nvPr>
            <p:ph type="sldNum" sz="quarter" idx="12"/>
          </p:nvPr>
        </p:nvSpPr>
        <p:spPr/>
        <p:txBody>
          <a:body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27248621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350CB1-2A1C-CF50-224A-0271E7A2200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2FECDE-C269-B65F-9201-6C2F945E0E4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464AFA-D5BE-3A17-4ABE-A230D0F7378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0E98A8C-F1B2-44E0-9D50-8F1ADF07C08D}" type="datetimeFigureOut">
              <a:rPr lang="zh-CN" altLang="en-US" smtClean="0"/>
              <a:t>2025/4/20</a:t>
            </a:fld>
            <a:endParaRPr lang="zh-CN" altLang="en-US"/>
          </a:p>
        </p:txBody>
      </p:sp>
      <p:sp>
        <p:nvSpPr>
          <p:cNvPr id="5" name="页脚占位符 4">
            <a:extLst>
              <a:ext uri="{FF2B5EF4-FFF2-40B4-BE49-F238E27FC236}">
                <a16:creationId xmlns:a16="http://schemas.microsoft.com/office/drawing/2014/main" id="{83E8B752-30D0-1AA8-0FF9-45CAAA6A99B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B0A28FC-A0D4-5BD2-0539-4E8E91CBCD1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E609AF6-CA1D-4D48-90BD-7957BCE8D0D7}" type="slidenum">
              <a:rPr lang="zh-CN" altLang="en-US" smtClean="0"/>
              <a:t>‹#›</a:t>
            </a:fld>
            <a:endParaRPr lang="zh-CN" altLang="en-US"/>
          </a:p>
        </p:txBody>
      </p:sp>
    </p:spTree>
    <p:extLst>
      <p:ext uri="{BB962C8B-B14F-4D97-AF65-F5344CB8AC3E}">
        <p14:creationId xmlns:p14="http://schemas.microsoft.com/office/powerpoint/2010/main" val="221737170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0850" y="1816058"/>
            <a:ext cx="8242300" cy="81131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600" dirty="0">
                <a:solidFill>
                  <a:srgbClr val="1E497B"/>
                </a:solidFill>
                <a:latin typeface="阿里普惠体Medium" pitchFamily="34" charset="0"/>
                <a:ea typeface="阿里普惠体Medium" pitchFamily="34" charset="-122"/>
                <a:cs typeface="阿里普惠体Medium" pitchFamily="34" charset="-120"/>
              </a:rPr>
              <a:t>人体动作识别</a:t>
            </a:r>
            <a:endParaRPr lang="en-US" dirty="0"/>
          </a:p>
        </p:txBody>
      </p:sp>
      <p:sp>
        <p:nvSpPr>
          <p:cNvPr id="3" name="矩形 2">
            <a:extLst>
              <a:ext uri="{FF2B5EF4-FFF2-40B4-BE49-F238E27FC236}">
                <a16:creationId xmlns:a16="http://schemas.microsoft.com/office/drawing/2014/main" id="{73619E70-EFD4-0F8B-51D8-D0541F2248BE}"/>
              </a:ext>
            </a:extLst>
          </p:cNvPr>
          <p:cNvSpPr/>
          <p:nvPr/>
        </p:nvSpPr>
        <p:spPr>
          <a:xfrm>
            <a:off x="2838191" y="2829502"/>
            <a:ext cx="3467616" cy="338554"/>
          </a:xfrm>
          <a:prstGeom prst="rect">
            <a:avLst/>
          </a:prstGeom>
          <a:noFill/>
        </p:spPr>
        <p:txBody>
          <a:bodyPr wrap="none" lIns="91440" tIns="45720" rIns="91440" bIns="45720">
            <a:spAutoFit/>
          </a:bodyPr>
          <a:lstStyle/>
          <a:p>
            <a:pPr algn="ctr"/>
            <a:r>
              <a:rPr lang="zh-CN" altLang="en-US" sz="1600" b="0" cap="none" spc="0" dirty="0">
                <a:ln w="0"/>
                <a:solidFill>
                  <a:schemeClr val="tx1"/>
                </a:solidFill>
                <a:effectLst>
                  <a:outerShdw blurRad="38100" dist="19050" dir="2700000" algn="tl" rotWithShape="0">
                    <a:schemeClr val="dk1">
                      <a:alpha val="40000"/>
                    </a:schemeClr>
                  </a:outerShdw>
                </a:effectLst>
              </a:rPr>
              <a:t>小组成员：王嘉乐、王毅力、张子宇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基于手工特征提取的阶段</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特征提取方法的多样化</a:t>
            </a:r>
            <a:endParaRPr lang="en-US" sz="1500" dirty="0"/>
          </a:p>
        </p:txBody>
      </p:sp>
      <p:sp>
        <p:nvSpPr>
          <p:cNvPr id="14" name="Text 12"/>
          <p:cNvSpPr/>
          <p:nvPr/>
        </p:nvSpPr>
        <p:spPr>
          <a:xfrm>
            <a:off x="1886236" y="1117742"/>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出现多种手工特征提取方法，以获取更有效的动作特征。</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时空特征的引入及应用</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将时空特征引入动作识别，提升了识别效果。</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基于模板和概率统计的方法</a:t>
            </a:r>
            <a:endParaRPr lang="en-US" sz="1500" dirty="0"/>
          </a:p>
        </p:txBody>
      </p:sp>
      <p:sp>
        <p:nvSpPr>
          <p:cNvPr id="18" name="Text 16"/>
          <p:cNvSpPr/>
          <p:nvPr/>
        </p:nvSpPr>
        <p:spPr>
          <a:xfrm>
            <a:off x="1886236" y="3343880"/>
            <a:ext cx="5628244" cy="546945"/>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err="1">
                <a:solidFill>
                  <a:srgbClr val="3B3B3B"/>
                </a:solidFill>
                <a:latin typeface="阿里巴巴普惠体" pitchFamily="34" charset="0"/>
                <a:ea typeface="阿里巴巴普惠体" pitchFamily="34" charset="-122"/>
                <a:cs typeface="阿里巴巴普惠体" pitchFamily="34" charset="-120"/>
              </a:rPr>
              <a:t>运用模板和概率统计的手段，改进动作识别的准确性</a:t>
            </a:r>
            <a:r>
              <a:rPr lang="en-US" sz="1200" dirty="0">
                <a:solidFill>
                  <a:srgbClr val="3B3B3B"/>
                </a:solidFill>
                <a:latin typeface="阿里巴巴普惠体" pitchFamily="34" charset="0"/>
                <a:ea typeface="阿里巴巴普惠体" pitchFamily="34" charset="-122"/>
                <a:cs typeface="阿里巴巴普惠体" pitchFamily="34" charset="-120"/>
              </a:rPr>
              <a:t>。</a:t>
            </a:r>
            <a:r>
              <a:rPr lang="zh-CN" altLang="en-US" sz="1200" dirty="0">
                <a:solidFill>
                  <a:srgbClr val="3B3B3B"/>
                </a:solidFill>
                <a:latin typeface="阿里巴巴普惠体" pitchFamily="34" charset="0"/>
                <a:ea typeface="阿里巴巴普惠体" pitchFamily="34" charset="-122"/>
                <a:cs typeface="阿里巴巴普惠体" pitchFamily="34" charset="-120"/>
              </a:rPr>
              <a:t>模板匹配通过计算模板与视频区域距离判断动作类别，概率统计模型将动作表示为状态序列进行识别。</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该阶段方法的优势与不足</a:t>
            </a:r>
            <a:endParaRPr lang="en-US" sz="1500" dirty="0"/>
          </a:p>
        </p:txBody>
      </p:sp>
      <p:sp>
        <p:nvSpPr>
          <p:cNvPr id="20" name="Text 18"/>
          <p:cNvSpPr/>
          <p:nvPr/>
        </p:nvSpPr>
        <p:spPr>
          <a:xfrm>
            <a:off x="1886236" y="4471766"/>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优势在于一定程度上提高了准确性，但仍存在计算复杂等不足。</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深度学习时代</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深度学习技术开始应用于人体动作识别领域。</a:t>
            </a:r>
            <a:endParaRPr lang="en-US" sz="1500" dirty="0"/>
          </a:p>
        </p:txBody>
      </p:sp>
      <p:sp>
        <p:nvSpPr>
          <p:cNvPr id="6" name="Text 4"/>
          <p:cNvSpPr/>
          <p:nvPr/>
        </p:nvSpPr>
        <p:spPr>
          <a:xfrm>
            <a:off x="400347" y="656116"/>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深度学习在动作识别中的初步应用</a:t>
            </a:r>
            <a:endParaRPr lang="en-US" sz="1500" dirty="0"/>
          </a:p>
        </p:txBody>
      </p:sp>
      <p:sp>
        <p:nvSpPr>
          <p:cNvPr id="7" name="Text 5"/>
          <p:cNvSpPr/>
          <p:nvPr/>
        </p:nvSpPr>
        <p:spPr>
          <a:xfrm>
            <a:off x="400347" y="2200101"/>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利用三维卷积网络和循环神经网络，提升动作识别的性能。</a:t>
            </a:r>
            <a:endParaRPr lang="en-US" sz="1500" dirty="0"/>
          </a:p>
        </p:txBody>
      </p:sp>
      <p:sp>
        <p:nvSpPr>
          <p:cNvPr id="8" name="Text 6"/>
          <p:cNvSpPr/>
          <p:nvPr/>
        </p:nvSpPr>
        <p:spPr>
          <a:xfrm>
            <a:off x="400347" y="1742901"/>
            <a:ext cx="6284174" cy="445891"/>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500" dirty="0">
                <a:solidFill>
                  <a:srgbClr val="000000"/>
                </a:solidFill>
                <a:latin typeface="微软雅黑" pitchFamily="34" charset="0"/>
                <a:ea typeface="微软雅黑" pitchFamily="34" charset="-122"/>
                <a:cs typeface="微软雅黑" pitchFamily="34" charset="-120"/>
              </a:rPr>
              <a:t> </a:t>
            </a:r>
            <a:r>
              <a:rPr lang="en-US" sz="1350" b="1" dirty="0" err="1">
                <a:solidFill>
                  <a:srgbClr val="000000"/>
                </a:solidFill>
                <a:latin typeface="微软雅黑" pitchFamily="34" charset="0"/>
                <a:ea typeface="微软雅黑" pitchFamily="34" charset="-122"/>
                <a:cs typeface="微软雅黑" pitchFamily="34" charset="-120"/>
              </a:rPr>
              <a:t>三维卷积网络与循环神经网络的应用</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图卷积网络为动作识别带来新的思路和方法。</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基于图卷积网络的方法</a:t>
            </a:r>
            <a:endParaRPr lang="en-US" sz="1500" dirty="0"/>
          </a:p>
        </p:txBody>
      </p:sp>
      <p:sp>
        <p:nvSpPr>
          <p:cNvPr id="11" name="Text 9"/>
          <p:cNvSpPr/>
          <p:nvPr/>
        </p:nvSpPr>
        <p:spPr>
          <a:xfrm>
            <a:off x="400347" y="441198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Transformer模型的引入推动了动作识别技术的进一步发展。</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Transformer模型的引入及发展</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当前发展阶段</a:t>
            </a:r>
            <a:endParaRPr lang="en-US" sz="1500" dirty="0"/>
          </a:p>
        </p:txBody>
      </p:sp>
      <p:sp>
        <p:nvSpPr>
          <p:cNvPr id="5" name="Text 3"/>
          <p:cNvSpPr/>
          <p:nvPr/>
        </p:nvSpPr>
        <p:spPr>
          <a:xfrm>
            <a:off x="0" y="3548793"/>
            <a:ext cx="3249664" cy="838691"/>
          </a:xfrm>
          <a:prstGeom prst="rect">
            <a:avLst/>
          </a:prstGeom>
          <a:noFill/>
          <a:ln/>
        </p:spPr>
        <p:txBody>
          <a:bodyPr wrap="square" lIns="95250" tIns="95250" rIns="95250" bIns="95250" rtlCol="0" anchor="t">
            <a:spAutoFit/>
          </a:bodyPr>
          <a:lstStyle/>
          <a:p>
            <a:pPr marL="0" indent="0">
              <a:spcBef>
                <a:spcPts val="375"/>
              </a:spcBef>
              <a:buNone/>
            </a:pPr>
            <a:r>
              <a:rPr lang="en-US" sz="1400" dirty="0" err="1">
                <a:solidFill>
                  <a:srgbClr val="000000"/>
                </a:solidFill>
                <a:latin typeface="Microsoft Yahei" pitchFamily="34" charset="0"/>
                <a:ea typeface="Microsoft Yahei" pitchFamily="34" charset="-122"/>
                <a:cs typeface="Microsoft Yahei" pitchFamily="34" charset="-120"/>
              </a:rPr>
              <a:t>多模态学习和跨模态识别成为研究热点</a:t>
            </a:r>
            <a:r>
              <a:rPr lang="en-US" sz="1400" dirty="0">
                <a:solidFill>
                  <a:srgbClr val="000000"/>
                </a:solidFill>
                <a:latin typeface="Microsoft Yahei" pitchFamily="34" charset="0"/>
                <a:ea typeface="Microsoft Yahei" pitchFamily="34" charset="-122"/>
                <a:cs typeface="Microsoft Yahei" pitchFamily="34" charset="-120"/>
              </a:rPr>
              <a:t>，</a:t>
            </a:r>
            <a:r>
              <a:rPr lang="zh-CN" altLang="en-US" sz="1400" dirty="0">
                <a:solidFill>
                  <a:srgbClr val="000000"/>
                </a:solidFill>
                <a:latin typeface="Microsoft Yahei" pitchFamily="34" charset="0"/>
                <a:ea typeface="Microsoft Yahei" pitchFamily="34" charset="-122"/>
                <a:cs typeface="Microsoft Yahei" pitchFamily="34" charset="-120"/>
              </a:rPr>
              <a:t>融合</a:t>
            </a:r>
            <a:r>
              <a:rPr lang="en-US" altLang="zh-CN" sz="1400" dirty="0">
                <a:solidFill>
                  <a:srgbClr val="000000"/>
                </a:solidFill>
                <a:latin typeface="Microsoft Yahei" pitchFamily="34" charset="0"/>
                <a:ea typeface="Microsoft Yahei" pitchFamily="34" charset="-122"/>
                <a:cs typeface="Microsoft Yahei" pitchFamily="34" charset="-120"/>
              </a:rPr>
              <a:t>RGB</a:t>
            </a:r>
            <a:r>
              <a:rPr lang="zh-CN" altLang="en-US" sz="1400" dirty="0">
                <a:solidFill>
                  <a:srgbClr val="000000"/>
                </a:solidFill>
                <a:latin typeface="Microsoft Yahei" pitchFamily="34" charset="0"/>
                <a:ea typeface="Microsoft Yahei" pitchFamily="34" charset="-122"/>
                <a:cs typeface="Microsoft Yahei" pitchFamily="34" charset="-120"/>
              </a:rPr>
              <a:t>、深度、音频、雷达等数据，</a:t>
            </a:r>
            <a:r>
              <a:rPr lang="en-US" sz="1400" dirty="0" err="1">
                <a:solidFill>
                  <a:srgbClr val="000000"/>
                </a:solidFill>
                <a:latin typeface="Microsoft Yahei" pitchFamily="34" charset="0"/>
                <a:ea typeface="Microsoft Yahei" pitchFamily="34" charset="-122"/>
                <a:cs typeface="Microsoft Yahei" pitchFamily="34" charset="-120"/>
              </a:rPr>
              <a:t>丰富了动作识别的手段</a:t>
            </a:r>
            <a:r>
              <a:rPr lang="en-US" sz="1400" dirty="0">
                <a:solidFill>
                  <a:srgbClr val="000000"/>
                </a:solidFill>
                <a:latin typeface="Microsoft Yahei" pitchFamily="34" charset="0"/>
                <a:ea typeface="Microsoft Yahei" pitchFamily="34" charset="-122"/>
                <a:cs typeface="Microsoft Yahei" pitchFamily="34" charset="-120"/>
              </a:rPr>
              <a:t>。</a:t>
            </a:r>
            <a:endParaRPr lang="en-US" sz="14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Transformer架构的深化</a:t>
            </a:r>
            <a:endParaRPr lang="en-US" sz="2000" b="1" dirty="0"/>
          </a:p>
        </p:txBody>
      </p:sp>
      <p:sp>
        <p:nvSpPr>
          <p:cNvPr id="7" name="Text 5"/>
          <p:cNvSpPr/>
          <p:nvPr/>
        </p:nvSpPr>
        <p:spPr>
          <a:xfrm>
            <a:off x="0" y="3091593"/>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多模态学习与跨模态识别</a:t>
            </a:r>
            <a:endParaRPr lang="en-US" sz="2000" b="1" dirty="0"/>
          </a:p>
        </p:txBody>
      </p:sp>
      <p:sp>
        <p:nvSpPr>
          <p:cNvPr id="8" name="Text 6"/>
          <p:cNvSpPr/>
          <p:nvPr/>
        </p:nvSpPr>
        <p:spPr>
          <a:xfrm>
            <a:off x="0" y="1457015"/>
            <a:ext cx="3249664" cy="1054135"/>
          </a:xfrm>
          <a:prstGeom prst="rect">
            <a:avLst/>
          </a:prstGeom>
          <a:noFill/>
          <a:ln/>
        </p:spPr>
        <p:txBody>
          <a:bodyPr wrap="square" lIns="95250" tIns="95250" rIns="95250" bIns="95250" rtlCol="0" anchor="t">
            <a:spAutoFit/>
          </a:bodyPr>
          <a:lstStyle/>
          <a:p>
            <a:pPr marL="0" indent="0">
              <a:spcBef>
                <a:spcPts val="375"/>
              </a:spcBef>
              <a:buNone/>
            </a:pPr>
            <a:r>
              <a:rPr lang="zh-CN" altLang="en-US" sz="1400" dirty="0">
                <a:solidFill>
                  <a:srgbClr val="000000"/>
                </a:solidFill>
                <a:latin typeface="Microsoft Yahei" pitchFamily="34" charset="0"/>
                <a:ea typeface="Microsoft Yahei" pitchFamily="34" charset="-122"/>
                <a:cs typeface="Microsoft Yahei" pitchFamily="34" charset="-120"/>
              </a:rPr>
              <a:t>出现了像</a:t>
            </a:r>
            <a:r>
              <a:rPr lang="en-US" sz="1400" dirty="0">
                <a:solidFill>
                  <a:srgbClr val="000000"/>
                </a:solidFill>
                <a:latin typeface="Microsoft Yahei" pitchFamily="34" charset="0"/>
                <a:ea typeface="Microsoft Yahei" pitchFamily="34" charset="-122"/>
                <a:cs typeface="Microsoft Yahei" pitchFamily="34" charset="-120"/>
              </a:rPr>
              <a:t>ST-Transformer</a:t>
            </a:r>
            <a:r>
              <a:rPr lang="zh-CN" altLang="en-US" sz="1400" dirty="0">
                <a:solidFill>
                  <a:srgbClr val="000000"/>
                </a:solidFill>
                <a:latin typeface="Microsoft Yahei" pitchFamily="34" charset="0"/>
                <a:ea typeface="Microsoft Yahei" pitchFamily="34" charset="-122"/>
                <a:cs typeface="Microsoft Yahei" pitchFamily="34" charset="-120"/>
              </a:rPr>
              <a:t>等改进模型，性能提升。结合图卷积网络构建图</a:t>
            </a:r>
            <a:r>
              <a:rPr lang="en-US" sz="1400" dirty="0">
                <a:solidFill>
                  <a:srgbClr val="000000"/>
                </a:solidFill>
                <a:latin typeface="Microsoft Yahei" pitchFamily="34" charset="0"/>
                <a:ea typeface="Microsoft Yahei" pitchFamily="34" charset="-122"/>
                <a:cs typeface="Microsoft Yahei" pitchFamily="34" charset="-120"/>
              </a:rPr>
              <a:t>Transformer</a:t>
            </a:r>
            <a:r>
              <a:rPr lang="zh-CN" altLang="en-US" sz="1400" dirty="0">
                <a:solidFill>
                  <a:srgbClr val="000000"/>
                </a:solidFill>
                <a:latin typeface="Microsoft Yahei" pitchFamily="34" charset="0"/>
                <a:ea typeface="Microsoft Yahei" pitchFamily="34" charset="-122"/>
                <a:cs typeface="Microsoft Yahei" pitchFamily="34" charset="-120"/>
              </a:rPr>
              <a:t>模型，更好捕捉结构信息和时间依赖关系</a:t>
            </a:r>
            <a:endParaRPr lang="en-US" sz="1400" dirty="0"/>
          </a:p>
        </p:txBody>
      </p:sp>
      <p:sp>
        <p:nvSpPr>
          <p:cNvPr id="9" name="Text 7"/>
          <p:cNvSpPr/>
          <p:nvPr/>
        </p:nvSpPr>
        <p:spPr>
          <a:xfrm>
            <a:off x="5997277" y="1457015"/>
            <a:ext cx="3146723" cy="838691"/>
          </a:xfrm>
          <a:prstGeom prst="rect">
            <a:avLst/>
          </a:prstGeom>
          <a:noFill/>
          <a:ln/>
        </p:spPr>
        <p:txBody>
          <a:bodyPr wrap="square" lIns="95250" tIns="95250" rIns="95250" bIns="95250" rtlCol="0" anchor="t">
            <a:spAutoFit/>
          </a:bodyPr>
          <a:lstStyle/>
          <a:p>
            <a:pPr marL="0" indent="0">
              <a:spcBef>
                <a:spcPts val="375"/>
              </a:spcBef>
              <a:buNone/>
            </a:pPr>
            <a:r>
              <a:rPr lang="en-US" sz="1400" dirty="0" err="1">
                <a:solidFill>
                  <a:srgbClr val="000000"/>
                </a:solidFill>
                <a:latin typeface="Microsoft Yahei" pitchFamily="34" charset="0"/>
                <a:ea typeface="Microsoft Yahei" pitchFamily="34" charset="-122"/>
                <a:cs typeface="Microsoft Yahei" pitchFamily="34" charset="-120"/>
              </a:rPr>
              <a:t>致力于模型的压缩和优化</a:t>
            </a:r>
            <a:r>
              <a:rPr lang="en-US" sz="1400" dirty="0">
                <a:solidFill>
                  <a:srgbClr val="000000"/>
                </a:solidFill>
                <a:latin typeface="Microsoft Yahei" pitchFamily="34" charset="0"/>
                <a:ea typeface="Microsoft Yahei" pitchFamily="34" charset="-122"/>
                <a:cs typeface="Microsoft Yahei" pitchFamily="34" charset="-120"/>
              </a:rPr>
              <a:t>，</a:t>
            </a:r>
            <a:r>
              <a:rPr lang="zh-CN" altLang="en-US" sz="1400" dirty="0">
                <a:solidFill>
                  <a:srgbClr val="000000"/>
                </a:solidFill>
                <a:latin typeface="Microsoft Yahei" pitchFamily="34" charset="0"/>
                <a:ea typeface="Microsoft Yahei" pitchFamily="34" charset="-122"/>
                <a:cs typeface="Microsoft Yahei" pitchFamily="34" charset="-120"/>
              </a:rPr>
              <a:t>通过剪枝、量化、知识蒸馏等技术优化模型，提高实际应用价值。</a:t>
            </a:r>
            <a:endParaRPr lang="en-US" sz="1400" dirty="0"/>
          </a:p>
        </p:txBody>
      </p:sp>
      <p:sp>
        <p:nvSpPr>
          <p:cNvPr id="10" name="Text 8"/>
          <p:cNvSpPr/>
          <p:nvPr/>
        </p:nvSpPr>
        <p:spPr>
          <a:xfrm>
            <a:off x="5997277" y="999815"/>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模型压缩与优化</a:t>
            </a:r>
            <a:endParaRPr lang="en-US" sz="20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当前阶段的发展趋势</a:t>
            </a:r>
            <a:endParaRPr lang="en-US" sz="2000" b="1" dirty="0"/>
          </a:p>
        </p:txBody>
      </p:sp>
      <p:sp>
        <p:nvSpPr>
          <p:cNvPr id="12" name="Text 10"/>
          <p:cNvSpPr/>
          <p:nvPr/>
        </p:nvSpPr>
        <p:spPr>
          <a:xfrm>
            <a:off x="5997277" y="3548793"/>
            <a:ext cx="3146723" cy="623248"/>
          </a:xfrm>
          <a:prstGeom prst="rect">
            <a:avLst/>
          </a:prstGeom>
          <a:noFill/>
          <a:ln/>
        </p:spPr>
        <p:txBody>
          <a:bodyPr wrap="square" lIns="95250" tIns="95250" rIns="95250" bIns="95250" rtlCol="0" anchor="t">
            <a:spAutoFit/>
          </a:bodyPr>
          <a:lstStyle/>
          <a:p>
            <a:pPr marL="0" indent="0">
              <a:spcBef>
                <a:spcPts val="375"/>
              </a:spcBef>
              <a:buNone/>
            </a:pPr>
            <a:r>
              <a:rPr lang="en-US" sz="1400" dirty="0">
                <a:solidFill>
                  <a:srgbClr val="000000"/>
                </a:solidFill>
                <a:latin typeface="Microsoft Yahei" pitchFamily="34" charset="0"/>
                <a:ea typeface="Microsoft Yahei" pitchFamily="34" charset="-122"/>
                <a:cs typeface="Microsoft Yahei" pitchFamily="34" charset="-120"/>
              </a:rPr>
              <a:t>朝着更高效、更准确、更智能的方向发展。</a:t>
            </a:r>
            <a:endParaRPr lang="en-US" sz="1400" dirty="0"/>
          </a:p>
        </p:txBody>
      </p:sp>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p:cNvSpPr/>
          <p:nvPr/>
        </p:nvSpPr>
        <p:spPr>
          <a:xfrm>
            <a:off x="975870" y="953866"/>
            <a:ext cx="3199144" cy="108813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cs typeface="阿里普惠体Heavy" pitchFamily="34" charset="-120"/>
              </a:rPr>
              <a:t>3</a:t>
            </a:r>
            <a:endParaRPr lang="en-US" sz="1500" dirty="0"/>
          </a:p>
        </p:txBody>
      </p:sp>
      <p:sp>
        <p:nvSpPr>
          <p:cNvPr id="5" name="Text 3"/>
          <p:cNvSpPr/>
          <p:nvPr/>
        </p:nvSpPr>
        <p:spPr>
          <a:xfrm>
            <a:off x="763654" y="2522273"/>
            <a:ext cx="47752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Light" pitchFamily="34" charset="0"/>
                <a:ea typeface="阿里普惠体Light" pitchFamily="34" charset="-122"/>
                <a:cs typeface="阿里普惠体Light" pitchFamily="34" charset="-120"/>
              </a:rPr>
              <a:t> 人体动作识别的目前应用</a:t>
            </a:r>
            <a:endParaRPr lang="en-US" sz="1500" dirty="0"/>
          </a:p>
        </p:txBody>
      </p:sp>
      <p:sp>
        <p:nvSpPr>
          <p:cNvPr id="6" name="Shape 4"/>
          <p:cNvSpPr/>
          <p:nvPr/>
        </p:nvSpPr>
        <p:spPr>
          <a:xfrm>
            <a:off x="3566595" y="3415591"/>
            <a:ext cx="1724837" cy="1727909"/>
          </a:xfrm>
          <a:custGeom>
            <a:avLst/>
            <a:gdLst/>
            <a:ahLst/>
            <a:cxnLst/>
            <a:rect l="l" t="t" r="r" b="b"/>
            <a:pathLst>
              <a:path w="1724837" h="1727909">
                <a:moveTo>
                  <a:pt x="0" y="863954"/>
                </a:moveTo>
                <a:cubicBezTo>
                  <a:pt x="2377" y="387655"/>
                  <a:pt x="389106" y="3132"/>
                  <a:pt x="864564" y="4322"/>
                </a:cubicBezTo>
                <a:cubicBezTo>
                  <a:pt x="1340021" y="5513"/>
                  <a:pt x="1724826" y="391969"/>
                  <a:pt x="1724826" y="868274"/>
                </a:cubicBezTo>
                <a:cubicBezTo>
                  <a:pt x="1724826" y="1344580"/>
                  <a:pt x="1340021" y="1731035"/>
                  <a:pt x="864564" y="1732226"/>
                </a:cubicBezTo>
                <a:cubicBezTo>
                  <a:pt x="389106" y="1733417"/>
                  <a:pt x="2377" y="1348894"/>
                  <a:pt x="0" y="872594"/>
                </a:cubicBezTo>
                <a:close/>
                <a:moveTo>
                  <a:pt x="1293628" y="863954"/>
                </a:moveTo>
                <a:cubicBezTo>
                  <a:pt x="1291255" y="626235"/>
                  <a:pt x="1097590" y="435114"/>
                  <a:pt x="860284" y="436302"/>
                </a:cubicBezTo>
                <a:cubicBezTo>
                  <a:pt x="622978" y="437491"/>
                  <a:pt x="431231" y="630543"/>
                  <a:pt x="431231" y="868274"/>
                </a:cubicBezTo>
                <a:cubicBezTo>
                  <a:pt x="431231" y="1106006"/>
                  <a:pt x="622978" y="1299057"/>
                  <a:pt x="860284" y="1300246"/>
                </a:cubicBezTo>
                <a:cubicBezTo>
                  <a:pt x="1097590" y="1301435"/>
                  <a:pt x="1291255" y="1110313"/>
                  <a:pt x="1293628" y="872594"/>
                </a:cubicBezTo>
                <a:close/>
              </a:path>
            </a:pathLst>
          </a:custGeom>
          <a:solidFill>
            <a:srgbClr val="1E497B"/>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医疗康复训练</a:t>
            </a:r>
            <a:endParaRPr lang="en-US" sz="1500" dirty="0"/>
          </a:p>
        </p:txBody>
      </p:sp>
      <p:sp>
        <p:nvSpPr>
          <p:cNvPr id="5" name="Text 3"/>
          <p:cNvSpPr/>
          <p:nvPr/>
        </p:nvSpPr>
        <p:spPr>
          <a:xfrm>
            <a:off x="0" y="3548793"/>
            <a:ext cx="3249664"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通过实时监测患者动作，为评估康复效果提供客观准确的数据支持。</a:t>
            </a:r>
            <a:endParaRPr lang="en-US" sz="1600" dirty="0"/>
          </a:p>
        </p:txBody>
      </p:sp>
      <p:sp>
        <p:nvSpPr>
          <p:cNvPr id="6" name="Text 4"/>
          <p:cNvSpPr/>
          <p:nvPr/>
        </p:nvSpPr>
        <p:spPr>
          <a:xfrm>
            <a:off x="0" y="999815"/>
            <a:ext cx="334159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康复训练中的动作识别需求</a:t>
            </a:r>
            <a:endParaRPr lang="en-US" sz="2000" b="1" dirty="0"/>
          </a:p>
        </p:txBody>
      </p:sp>
      <p:sp>
        <p:nvSpPr>
          <p:cNvPr id="7" name="Text 5"/>
          <p:cNvSpPr/>
          <p:nvPr/>
        </p:nvSpPr>
        <p:spPr>
          <a:xfrm>
            <a:off x="0" y="3091593"/>
            <a:ext cx="3597088"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动作识别在康复评估中的应用</a:t>
            </a:r>
            <a:endParaRPr lang="en-US" sz="2000" b="1" dirty="0"/>
          </a:p>
        </p:txBody>
      </p:sp>
      <p:sp>
        <p:nvSpPr>
          <p:cNvPr id="8" name="Text 6"/>
          <p:cNvSpPr/>
          <p:nvPr/>
        </p:nvSpPr>
        <p:spPr>
          <a:xfrm>
            <a:off x="0" y="1457015"/>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随着医疗技术的发展，精准了解患者的动作需求对于制定个性化康复方案至关重要。</a:t>
            </a:r>
            <a:endParaRPr lang="en-US" sz="1600" dirty="0"/>
          </a:p>
        </p:txBody>
      </p:sp>
      <p:sp>
        <p:nvSpPr>
          <p:cNvPr id="9" name="Text 7"/>
          <p:cNvSpPr/>
          <p:nvPr/>
        </p:nvSpPr>
        <p:spPr>
          <a:xfrm>
            <a:off x="5997277" y="1457015"/>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借助先进的技术手段，为患者定制更具针对性和有效性的训练计划。</a:t>
            </a:r>
            <a:endParaRPr lang="en-US" sz="1600" dirty="0"/>
          </a:p>
        </p:txBody>
      </p:sp>
      <p:sp>
        <p:nvSpPr>
          <p:cNvPr id="10" name="Text 8"/>
          <p:cNvSpPr/>
          <p:nvPr/>
        </p:nvSpPr>
        <p:spPr>
          <a:xfrm>
            <a:off x="5540189" y="999815"/>
            <a:ext cx="3603812"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基于动作识别的康复训练方案</a:t>
            </a:r>
            <a:endParaRPr lang="en-US" sz="20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医疗康复领域应用的优势</a:t>
            </a:r>
            <a:endParaRPr lang="en-US" sz="2000" b="1" dirty="0"/>
          </a:p>
        </p:txBody>
      </p:sp>
      <p:sp>
        <p:nvSpPr>
          <p:cNvPr id="12" name="Text 10"/>
          <p:cNvSpPr/>
          <p:nvPr/>
        </p:nvSpPr>
        <p:spPr>
          <a:xfrm>
            <a:off x="5997277" y="3548793"/>
            <a:ext cx="3146723" cy="891654"/>
          </a:xfrm>
          <a:prstGeom prst="rect">
            <a:avLst/>
          </a:prstGeom>
          <a:noFill/>
          <a:ln/>
        </p:spPr>
        <p:txBody>
          <a:bodyPr wrap="square" lIns="95250" tIns="95250" rIns="95250" bIns="95250" rtlCol="0" anchor="t">
            <a:spAutoFit/>
          </a:bodyPr>
          <a:lstStyle/>
          <a:p>
            <a:pPr marL="0" indent="0">
              <a:lnSpc>
                <a:spcPct val="150000"/>
              </a:lnSpc>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显著提高康复效率，改善患者康复效果，减轻医疗负担。</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智能安防</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智能安防中的动作识别场景</a:t>
            </a:r>
            <a:endParaRPr lang="en-US" sz="1500" dirty="0"/>
          </a:p>
        </p:txBody>
      </p:sp>
      <p:sp>
        <p:nvSpPr>
          <p:cNvPr id="14" name="Text 12"/>
          <p:cNvSpPr/>
          <p:nvPr/>
        </p:nvSpPr>
        <p:spPr>
          <a:xfrm>
            <a:off x="1886236" y="1117742"/>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在公共场所、重要区域等，实时识别异常动作，保障安全。</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跌倒、打架等行为的识别方法</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运用多种算法和技术，精准判断并及时响应危险行为。</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动作识别对安防效率的提升</a:t>
            </a:r>
            <a:endParaRPr lang="en-US" sz="1500" dirty="0"/>
          </a:p>
        </p:txBody>
      </p:sp>
      <p:sp>
        <p:nvSpPr>
          <p:cNvPr id="18" name="Text 16"/>
          <p:cNvSpPr/>
          <p:nvPr/>
        </p:nvSpPr>
        <p:spPr>
          <a:xfrm>
            <a:off x="1886236" y="3343880"/>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快速预警，减少人力监控成本，提高安防的准确性和及时性。</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智能安防应用的发展前景</a:t>
            </a:r>
            <a:endParaRPr lang="en-US" sz="1500" dirty="0"/>
          </a:p>
        </p:txBody>
      </p:sp>
      <p:sp>
        <p:nvSpPr>
          <p:cNvPr id="20" name="Text 18"/>
          <p:cNvSpPr/>
          <p:nvPr/>
        </p:nvSpPr>
        <p:spPr>
          <a:xfrm>
            <a:off x="1886236" y="4471766"/>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随着技术不断进步，将在更广泛的领域发挥重要作用。</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体育训练</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准确计数运动员的动作次数，为训练提供量化依据。</a:t>
            </a:r>
            <a:endParaRPr lang="en-US" sz="1500" dirty="0"/>
          </a:p>
        </p:txBody>
      </p:sp>
      <p:sp>
        <p:nvSpPr>
          <p:cNvPr id="6" name="Text 4"/>
          <p:cNvSpPr/>
          <p:nvPr/>
        </p:nvSpPr>
        <p:spPr>
          <a:xfrm>
            <a:off x="400347" y="656116"/>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体育训练中动作计数的需求</a:t>
            </a:r>
            <a:endParaRPr lang="en-US" sz="1500" dirty="0"/>
          </a:p>
        </p:txBody>
      </p:sp>
      <p:sp>
        <p:nvSpPr>
          <p:cNvPr id="7" name="Text 5"/>
          <p:cNvSpPr/>
          <p:nvPr/>
        </p:nvSpPr>
        <p:spPr>
          <a:xfrm>
            <a:off x="400347" y="2200101"/>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深入分析动作细节，帮助运动员改进技术，提升竞技水平。</a:t>
            </a:r>
            <a:endParaRPr lang="en-US" sz="1500" dirty="0"/>
          </a:p>
        </p:txBody>
      </p:sp>
      <p:sp>
        <p:nvSpPr>
          <p:cNvPr id="8" name="Text 6"/>
          <p:cNvSpPr/>
          <p:nvPr/>
        </p:nvSpPr>
        <p:spPr>
          <a:xfrm>
            <a:off x="400347" y="1742901"/>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动作识别在技术分析中的应用</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根据运动员的特点和需求，定制专属训练方案。</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基于动作识别的个性化训练方案</a:t>
            </a:r>
            <a:endParaRPr lang="en-US" sz="1500" dirty="0"/>
          </a:p>
        </p:txBody>
      </p:sp>
      <p:sp>
        <p:nvSpPr>
          <p:cNvPr id="11" name="Text 9"/>
          <p:cNvSpPr/>
          <p:nvPr/>
        </p:nvSpPr>
        <p:spPr>
          <a:xfrm>
            <a:off x="400347" y="441198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面临数据准确性、设备兼容性等挑战，同时也有广阔的发展空间。</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体育训练领域应用的挑战与机遇</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p:cNvSpPr/>
          <p:nvPr/>
        </p:nvSpPr>
        <p:spPr>
          <a:xfrm>
            <a:off x="975870" y="953866"/>
            <a:ext cx="3199144" cy="108813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cs typeface="阿里普惠体Heavy" pitchFamily="34" charset="-120"/>
              </a:rPr>
              <a:t>4</a:t>
            </a:r>
            <a:endParaRPr lang="en-US" sz="1500" dirty="0"/>
          </a:p>
        </p:txBody>
      </p:sp>
      <p:sp>
        <p:nvSpPr>
          <p:cNvPr id="5" name="Text 3"/>
          <p:cNvSpPr/>
          <p:nvPr/>
        </p:nvSpPr>
        <p:spPr>
          <a:xfrm>
            <a:off x="763654" y="2522273"/>
            <a:ext cx="47752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Light" pitchFamily="34" charset="0"/>
                <a:ea typeface="阿里普惠体Light" pitchFamily="34" charset="-122"/>
                <a:cs typeface="阿里普惠体Light" pitchFamily="34" charset="-120"/>
              </a:rPr>
              <a:t> </a:t>
            </a:r>
            <a:r>
              <a:rPr lang="zh-CN" altLang="en-US" sz="3150" dirty="0">
                <a:solidFill>
                  <a:srgbClr val="1E497B"/>
                </a:solidFill>
                <a:latin typeface="阿里普惠体Light" pitchFamily="34" charset="0"/>
                <a:ea typeface="阿里普惠体Light" pitchFamily="34" charset="-122"/>
                <a:cs typeface="阿里普惠体Light" pitchFamily="34" charset="-120"/>
              </a:rPr>
              <a:t>不同时期</a:t>
            </a:r>
            <a:r>
              <a:rPr lang="en-US" sz="3150" dirty="0" err="1">
                <a:solidFill>
                  <a:srgbClr val="1E497B"/>
                </a:solidFill>
                <a:latin typeface="阿里普惠体Light" pitchFamily="34" charset="0"/>
                <a:ea typeface="阿里普惠体Light" pitchFamily="34" charset="-122"/>
                <a:cs typeface="阿里普惠体Light" pitchFamily="34" charset="-120"/>
              </a:rPr>
              <a:t>效果对比</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深度学习应用前后的准确度对比</a:t>
            </a:r>
            <a:endParaRPr lang="en-US" sz="1500" dirty="0"/>
          </a:p>
        </p:txBody>
      </p:sp>
      <p:sp>
        <p:nvSpPr>
          <p:cNvPr id="5" name="Text 3"/>
          <p:cNvSpPr/>
          <p:nvPr/>
        </p:nvSpPr>
        <p:spPr>
          <a:xfrm>
            <a:off x="0" y="3548793"/>
            <a:ext cx="3249664" cy="1423467"/>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深度学习技术的引入显著提高了人体动作识别的准确度，通过大规模数据训练和深度神经网络的强大学习能力，能够捕捉更复杂的动作特征。</a:t>
            </a:r>
            <a:endParaRPr lang="en-US" sz="16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传统方法的准确度情况</a:t>
            </a:r>
            <a:endParaRPr lang="en-US" sz="2000" b="1" dirty="0"/>
          </a:p>
        </p:txBody>
      </p:sp>
      <p:sp>
        <p:nvSpPr>
          <p:cNvPr id="7" name="Text 5"/>
          <p:cNvSpPr/>
          <p:nvPr/>
        </p:nvSpPr>
        <p:spPr>
          <a:xfrm>
            <a:off x="0" y="3137578"/>
            <a:ext cx="3617259"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深度学习应用后的准确度提升</a:t>
            </a:r>
            <a:endParaRPr lang="en-US" sz="2000" b="1" dirty="0"/>
          </a:p>
        </p:txBody>
      </p:sp>
      <p:sp>
        <p:nvSpPr>
          <p:cNvPr id="8" name="Text 6"/>
          <p:cNvSpPr/>
          <p:nvPr/>
        </p:nvSpPr>
        <p:spPr>
          <a:xfrm>
            <a:off x="0" y="1457015"/>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传统方法在人体动作识别中，由于特征提取和模型构建的局限性，准确度相对较低。</a:t>
            </a:r>
            <a:endParaRPr lang="en-US" sz="1600" dirty="0"/>
          </a:p>
        </p:txBody>
      </p:sp>
      <p:sp>
        <p:nvSpPr>
          <p:cNvPr id="9" name="Text 7"/>
          <p:cNvSpPr/>
          <p:nvPr/>
        </p:nvSpPr>
        <p:spPr>
          <a:xfrm>
            <a:off x="5997277" y="1457015"/>
            <a:ext cx="3146723" cy="1177245"/>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深度学习模型能够自动学习多层次的特征表示，对动作的细微变化和复杂模式有更好的理解和建模能力。</a:t>
            </a:r>
            <a:endParaRPr lang="en-US" sz="1600" dirty="0"/>
          </a:p>
        </p:txBody>
      </p:sp>
      <p:sp>
        <p:nvSpPr>
          <p:cNvPr id="10" name="Text 8"/>
          <p:cNvSpPr/>
          <p:nvPr/>
        </p:nvSpPr>
        <p:spPr>
          <a:xfrm>
            <a:off x="5997277" y="999815"/>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准确度提升的原因分析</a:t>
            </a:r>
            <a:endParaRPr lang="en-US" sz="20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准确度提升的实际意义</a:t>
            </a:r>
            <a:endParaRPr lang="en-US" sz="2000" b="1" dirty="0"/>
          </a:p>
        </p:txBody>
      </p:sp>
      <p:sp>
        <p:nvSpPr>
          <p:cNvPr id="12" name="Text 10"/>
          <p:cNvSpPr/>
          <p:nvPr/>
        </p:nvSpPr>
        <p:spPr>
          <a:xfrm>
            <a:off x="5997277" y="3548793"/>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更高的准确度使得人体动作识别在医疗、安防等领域的应用更加可靠和有效。</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实时性对比</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传统方法的实时性表现</a:t>
            </a:r>
            <a:endParaRPr lang="en-US" sz="1500" dirty="0"/>
          </a:p>
        </p:txBody>
      </p:sp>
      <p:sp>
        <p:nvSpPr>
          <p:cNvPr id="14" name="Text 12"/>
          <p:cNvSpPr/>
          <p:nvPr/>
        </p:nvSpPr>
        <p:spPr>
          <a:xfrm>
            <a:off x="1886236" y="1117742"/>
            <a:ext cx="5628244" cy="621792"/>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传统方法在处理实时性要求较高的场景时，往往存在计算复杂度高、响应速度慢的问题。</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深度学习方法的实时性优势</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深度学习方法通过模型优化和硬件加速等技术手段，提高了实时处理的能力。</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实时性提升的技术手段</a:t>
            </a:r>
            <a:endParaRPr lang="en-US" sz="1500" dirty="0"/>
          </a:p>
        </p:txBody>
      </p:sp>
      <p:sp>
        <p:nvSpPr>
          <p:cNvPr id="18" name="Text 16"/>
          <p:cNvSpPr/>
          <p:nvPr/>
        </p:nvSpPr>
        <p:spPr>
          <a:xfrm>
            <a:off x="1886236" y="3343880"/>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采用轻量级网络结构、模型压缩算法以及硬件加速设备等，实现了实时性的提升。</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实时性提升对应用的影响</a:t>
            </a:r>
            <a:endParaRPr lang="en-US" sz="1500" dirty="0"/>
          </a:p>
        </p:txBody>
      </p:sp>
      <p:sp>
        <p:nvSpPr>
          <p:cNvPr id="20" name="Text 18"/>
          <p:cNvSpPr/>
          <p:nvPr/>
        </p:nvSpPr>
        <p:spPr>
          <a:xfrm>
            <a:off x="1886236" y="4471766"/>
            <a:ext cx="5628244" cy="621792"/>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实时性的提升使得人体动作识别能够在实时监控、互动娱乐等场景中得到更广泛的应用。</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1"/>
          <p:cNvSpPr/>
          <p:nvPr/>
        </p:nvSpPr>
        <p:spPr>
          <a:xfrm>
            <a:off x="1280047" y="1862381"/>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01</a:t>
            </a:r>
            <a:endParaRPr lang="en-US" sz="1500" dirty="0">
              <a:latin typeface="方正舒体" panose="02010601030101010101" pitchFamily="2" charset="-122"/>
              <a:ea typeface="方正舒体" panose="02010601030101010101" pitchFamily="2" charset="-122"/>
            </a:endParaRPr>
          </a:p>
        </p:txBody>
      </p:sp>
      <p:sp>
        <p:nvSpPr>
          <p:cNvPr id="4" name="Text 2"/>
          <p:cNvSpPr/>
          <p:nvPr/>
        </p:nvSpPr>
        <p:spPr>
          <a:xfrm>
            <a:off x="605047" y="2694485"/>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500" dirty="0">
                <a:solidFill>
                  <a:srgbClr val="1E497B"/>
                </a:solidFill>
                <a:latin typeface="阿里普惠体Medium" pitchFamily="34" charset="0"/>
                <a:ea typeface="阿里普惠体Medium" pitchFamily="34" charset="-122"/>
                <a:cs typeface="阿里普惠体Medium" pitchFamily="34" charset="-120"/>
              </a:rPr>
              <a:t>人体动作识别概述</a:t>
            </a:r>
            <a:endParaRPr lang="en-US" sz="1500" dirty="0"/>
          </a:p>
        </p:txBody>
      </p:sp>
      <p:sp>
        <p:nvSpPr>
          <p:cNvPr id="5" name="Shape 3"/>
          <p:cNvSpPr/>
          <p:nvPr/>
        </p:nvSpPr>
        <p:spPr>
          <a:xfrm>
            <a:off x="4078987" y="2391425"/>
            <a:ext cx="1070000" cy="137160"/>
          </a:xfrm>
          <a:custGeom>
            <a:avLst/>
            <a:gdLst/>
            <a:ahLst/>
            <a:cxnLst/>
            <a:rect l="l" t="t" r="r" b="b"/>
            <a:pathLst>
              <a:path w="1070000" h="137160">
                <a:moveTo>
                  <a:pt x="0" y="0"/>
                </a:moveTo>
                <a:lnTo>
                  <a:pt x="1070000" y="0"/>
                </a:lnTo>
                <a:lnTo>
                  <a:pt x="1070000" y="137160"/>
                </a:lnTo>
                <a:lnTo>
                  <a:pt x="0" y="137160"/>
                </a:lnTo>
                <a:close/>
              </a:path>
            </a:pathLst>
          </a:custGeom>
          <a:solidFill>
            <a:srgbClr val="FFFFFF">
              <a:alpha val="0"/>
            </a:srgbClr>
          </a:solidFill>
          <a:ln/>
        </p:spPr>
        <p:txBody>
          <a:bodyPr/>
          <a:lstStyle/>
          <a:p>
            <a:endParaRPr lang="zh-CN" altLang="en-US" dirty="0"/>
          </a:p>
        </p:txBody>
      </p:sp>
      <p:sp>
        <p:nvSpPr>
          <p:cNvPr id="6" name="Text 4"/>
          <p:cNvSpPr/>
          <p:nvPr/>
        </p:nvSpPr>
        <p:spPr>
          <a:xfrm>
            <a:off x="4141487" y="1862381"/>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02</a:t>
            </a:r>
            <a:endParaRPr lang="en-US" sz="1500" dirty="0">
              <a:latin typeface="方正舒体" panose="02010601030101010101" pitchFamily="2" charset="-122"/>
              <a:ea typeface="方正舒体" panose="02010601030101010101" pitchFamily="2" charset="-122"/>
            </a:endParaRPr>
          </a:p>
        </p:txBody>
      </p:sp>
      <p:sp>
        <p:nvSpPr>
          <p:cNvPr id="7" name="Text 5"/>
          <p:cNvSpPr/>
          <p:nvPr/>
        </p:nvSpPr>
        <p:spPr>
          <a:xfrm>
            <a:off x="3466487" y="2694485"/>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500" dirty="0">
                <a:solidFill>
                  <a:srgbClr val="1E497B"/>
                </a:solidFill>
                <a:latin typeface="阿里普惠体Medium" pitchFamily="34" charset="0"/>
                <a:ea typeface="阿里普惠体Medium" pitchFamily="34" charset="-122"/>
                <a:cs typeface="阿里普惠体Medium" pitchFamily="34" charset="-120"/>
              </a:rPr>
              <a:t>人体动作识别的发展历史</a:t>
            </a:r>
            <a:endParaRPr lang="en-US" sz="1500" dirty="0"/>
          </a:p>
        </p:txBody>
      </p:sp>
      <p:sp>
        <p:nvSpPr>
          <p:cNvPr id="9" name="Text 7"/>
          <p:cNvSpPr/>
          <p:nvPr/>
        </p:nvSpPr>
        <p:spPr>
          <a:xfrm>
            <a:off x="7002927" y="1862381"/>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03</a:t>
            </a:r>
            <a:endParaRPr lang="en-US" sz="1500" dirty="0">
              <a:latin typeface="方正舒体" panose="02010601030101010101" pitchFamily="2" charset="-122"/>
              <a:ea typeface="方正舒体" panose="02010601030101010101" pitchFamily="2" charset="-122"/>
            </a:endParaRPr>
          </a:p>
        </p:txBody>
      </p:sp>
      <p:sp>
        <p:nvSpPr>
          <p:cNvPr id="10" name="Text 8"/>
          <p:cNvSpPr/>
          <p:nvPr/>
        </p:nvSpPr>
        <p:spPr>
          <a:xfrm>
            <a:off x="6327927" y="2694485"/>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500" dirty="0">
                <a:solidFill>
                  <a:srgbClr val="1E497B"/>
                </a:solidFill>
                <a:latin typeface="阿里普惠体Medium" pitchFamily="34" charset="0"/>
                <a:ea typeface="阿里普惠体Medium" pitchFamily="34" charset="-122"/>
                <a:cs typeface="阿里普惠体Medium" pitchFamily="34" charset="-120"/>
              </a:rPr>
              <a:t>人体动作识别的目前应用</a:t>
            </a:r>
            <a:endParaRPr lang="en-US" sz="1500" dirty="0"/>
          </a:p>
        </p:txBody>
      </p:sp>
      <p:sp>
        <p:nvSpPr>
          <p:cNvPr id="12" name="Text 10"/>
          <p:cNvSpPr/>
          <p:nvPr/>
        </p:nvSpPr>
        <p:spPr>
          <a:xfrm>
            <a:off x="1280047" y="3060493"/>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04</a:t>
            </a:r>
            <a:endParaRPr lang="en-US" sz="1500" dirty="0">
              <a:latin typeface="方正舒体" panose="02010601030101010101" pitchFamily="2" charset="-122"/>
              <a:ea typeface="方正舒体" panose="02010601030101010101" pitchFamily="2" charset="-122"/>
            </a:endParaRPr>
          </a:p>
        </p:txBody>
      </p:sp>
      <p:sp>
        <p:nvSpPr>
          <p:cNvPr id="13" name="Text 11"/>
          <p:cNvSpPr/>
          <p:nvPr/>
        </p:nvSpPr>
        <p:spPr>
          <a:xfrm>
            <a:off x="605047" y="3901741"/>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500" dirty="0">
                <a:solidFill>
                  <a:srgbClr val="1E497B"/>
                </a:solidFill>
                <a:latin typeface="阿里普惠体Medium" pitchFamily="34" charset="0"/>
                <a:ea typeface="阿里普惠体Medium" pitchFamily="34" charset="-122"/>
                <a:cs typeface="阿里普惠体Medium" pitchFamily="34" charset="-120"/>
              </a:rPr>
              <a:t>人体动作识别的效果对比</a:t>
            </a:r>
            <a:endParaRPr lang="en-US" sz="1500" dirty="0"/>
          </a:p>
        </p:txBody>
      </p:sp>
      <p:sp>
        <p:nvSpPr>
          <p:cNvPr id="15" name="Text 13"/>
          <p:cNvSpPr/>
          <p:nvPr/>
        </p:nvSpPr>
        <p:spPr>
          <a:xfrm>
            <a:off x="4141487" y="3060493"/>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05</a:t>
            </a:r>
            <a:endParaRPr lang="en-US" sz="1500" dirty="0">
              <a:latin typeface="方正舒体" panose="02010601030101010101" pitchFamily="2" charset="-122"/>
              <a:ea typeface="方正舒体" panose="02010601030101010101" pitchFamily="2" charset="-122"/>
            </a:endParaRPr>
          </a:p>
        </p:txBody>
      </p:sp>
      <p:sp>
        <p:nvSpPr>
          <p:cNvPr id="16" name="Text 14"/>
          <p:cNvSpPr/>
          <p:nvPr/>
        </p:nvSpPr>
        <p:spPr>
          <a:xfrm>
            <a:off x="3466487" y="3901741"/>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500" dirty="0">
                <a:solidFill>
                  <a:srgbClr val="1E497B"/>
                </a:solidFill>
                <a:latin typeface="阿里普惠体Medium" pitchFamily="34" charset="0"/>
                <a:ea typeface="阿里普惠体Medium" pitchFamily="34" charset="-122"/>
                <a:cs typeface="阿里普惠体Medium" pitchFamily="34" charset="-120"/>
              </a:rPr>
              <a:t>人体动作识别遇到的问题和解决方案</a:t>
            </a:r>
            <a:endParaRPr lang="en-US" sz="1500" dirty="0"/>
          </a:p>
        </p:txBody>
      </p:sp>
      <p:sp>
        <p:nvSpPr>
          <p:cNvPr id="17" name="Text 15"/>
          <p:cNvSpPr/>
          <p:nvPr/>
        </p:nvSpPr>
        <p:spPr>
          <a:xfrm>
            <a:off x="189023" y="864634"/>
            <a:ext cx="1736651" cy="1112425"/>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dirty="0">
                <a:solidFill>
                  <a:srgbClr val="1E497B"/>
                </a:solidFill>
                <a:latin typeface="NSimSun" pitchFamily="34" charset="0"/>
                <a:ea typeface="NSimSun" pitchFamily="34" charset="-122"/>
                <a:cs typeface="NSimSun" pitchFamily="34" charset="-120"/>
              </a:rPr>
              <a:t>目录</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鲁棒性对比</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传统方法在面对遮挡、光照变化和背景干扰等复杂环境时，鲁棒性较差，容易出现识别错误。</a:t>
            </a:r>
            <a:endParaRPr lang="en-US" sz="1500" dirty="0"/>
          </a:p>
        </p:txBody>
      </p:sp>
      <p:sp>
        <p:nvSpPr>
          <p:cNvPr id="6" name="Text 4"/>
          <p:cNvSpPr/>
          <p:nvPr/>
        </p:nvSpPr>
        <p:spPr>
          <a:xfrm>
            <a:off x="400347" y="656116"/>
            <a:ext cx="6284174" cy="445891"/>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500" dirty="0">
                <a:solidFill>
                  <a:srgbClr val="000000"/>
                </a:solidFill>
                <a:latin typeface="微软雅黑" pitchFamily="34" charset="0"/>
                <a:ea typeface="微软雅黑" pitchFamily="34" charset="-122"/>
                <a:cs typeface="微软雅黑" pitchFamily="34" charset="-120"/>
              </a:rPr>
              <a:t> </a:t>
            </a:r>
            <a:r>
              <a:rPr lang="en-US" sz="1350" b="1" dirty="0" err="1">
                <a:solidFill>
                  <a:srgbClr val="000000"/>
                </a:solidFill>
                <a:latin typeface="微软雅黑" pitchFamily="34" charset="0"/>
                <a:ea typeface="微软雅黑" pitchFamily="34" charset="-122"/>
                <a:cs typeface="微软雅黑" pitchFamily="34" charset="-120"/>
              </a:rPr>
              <a:t>传统方法在复杂环境下的鲁棒性</a:t>
            </a:r>
            <a:endParaRPr lang="en-US" sz="1500" dirty="0"/>
          </a:p>
        </p:txBody>
      </p:sp>
      <p:sp>
        <p:nvSpPr>
          <p:cNvPr id="7" name="Text 5"/>
          <p:cNvSpPr/>
          <p:nvPr/>
        </p:nvSpPr>
        <p:spPr>
          <a:xfrm>
            <a:off x="400347" y="2200101"/>
            <a:ext cx="6284174" cy="73152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深度学习方法通过大量数据训练和模型优化，能够更好地应对复杂环境的变化，提高识别的稳定性。</a:t>
            </a:r>
            <a:endParaRPr lang="en-US" sz="1500" dirty="0"/>
          </a:p>
        </p:txBody>
      </p:sp>
      <p:sp>
        <p:nvSpPr>
          <p:cNvPr id="8" name="Text 6"/>
          <p:cNvSpPr/>
          <p:nvPr/>
        </p:nvSpPr>
        <p:spPr>
          <a:xfrm>
            <a:off x="400347" y="1742901"/>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深度学习方法的鲁棒性增强</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数据增强、模型正则化以及多模态信息融合等是增强鲁棒性的关键因素。</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鲁棒性增强的关键因素</a:t>
            </a:r>
            <a:endParaRPr lang="en-US" sz="1500" dirty="0"/>
          </a:p>
        </p:txBody>
      </p:sp>
      <p:sp>
        <p:nvSpPr>
          <p:cNvPr id="11" name="Text 9"/>
          <p:cNvSpPr/>
          <p:nvPr/>
        </p:nvSpPr>
        <p:spPr>
          <a:xfrm>
            <a:off x="400347" y="4411980"/>
            <a:ext cx="6284174" cy="73152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在实际应用中，鲁棒性的提升能够确保系统在各种恶劣条件下仍能准确识别动作，提高系统的可靠性。</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鲁棒性提升的应用价值</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训练成本对比</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传统方法的训练成本包括数据采集、标注以及计算资源的消耗等方面。</a:t>
            </a:r>
            <a:endParaRPr lang="en-US" sz="1500" dirty="0"/>
          </a:p>
        </p:txBody>
      </p:sp>
      <p:sp>
        <p:nvSpPr>
          <p:cNvPr id="6" name="Text 4"/>
          <p:cNvSpPr/>
          <p:nvPr/>
        </p:nvSpPr>
        <p:spPr>
          <a:xfrm>
            <a:off x="400347" y="656116"/>
            <a:ext cx="6284174" cy="445891"/>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500" dirty="0">
                <a:solidFill>
                  <a:srgbClr val="000000"/>
                </a:solidFill>
                <a:latin typeface="微软雅黑" pitchFamily="34" charset="0"/>
                <a:ea typeface="微软雅黑" pitchFamily="34" charset="-122"/>
                <a:cs typeface="微软雅黑" pitchFamily="34" charset="-120"/>
              </a:rPr>
              <a:t> </a:t>
            </a:r>
            <a:r>
              <a:rPr lang="en-US" sz="1350" b="1" dirty="0" err="1">
                <a:solidFill>
                  <a:srgbClr val="000000"/>
                </a:solidFill>
                <a:latin typeface="微软雅黑" pitchFamily="34" charset="0"/>
                <a:ea typeface="微软雅黑" pitchFamily="34" charset="-122"/>
                <a:cs typeface="微软雅黑" pitchFamily="34" charset="-120"/>
              </a:rPr>
              <a:t>传统方法的训练成本构成</a:t>
            </a:r>
            <a:endParaRPr lang="en-US" sz="1500" dirty="0"/>
          </a:p>
        </p:txBody>
      </p:sp>
      <p:sp>
        <p:nvSpPr>
          <p:cNvPr id="7" name="Text 5"/>
          <p:cNvSpPr/>
          <p:nvPr/>
        </p:nvSpPr>
        <p:spPr>
          <a:xfrm>
            <a:off x="400347" y="2200101"/>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深度学习方法通过优化算法、利用预训练模型等方式，降低了训练成本。</a:t>
            </a:r>
            <a:endParaRPr lang="en-US" sz="1500" dirty="0"/>
          </a:p>
        </p:txBody>
      </p:sp>
      <p:sp>
        <p:nvSpPr>
          <p:cNvPr id="8" name="Text 6"/>
          <p:cNvSpPr/>
          <p:nvPr/>
        </p:nvSpPr>
        <p:spPr>
          <a:xfrm>
            <a:off x="400347" y="1742901"/>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深度学习方法的训练成本降低</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技术的进步、数据复用以及云计算资源的普及等因素共同促使训练成本的降低。</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训练成本降低的原因探讨</a:t>
            </a:r>
            <a:endParaRPr lang="en-US" sz="1500" dirty="0"/>
          </a:p>
        </p:txBody>
      </p:sp>
      <p:sp>
        <p:nvSpPr>
          <p:cNvPr id="11" name="Text 9"/>
          <p:cNvSpPr/>
          <p:nvPr/>
        </p:nvSpPr>
        <p:spPr>
          <a:xfrm>
            <a:off x="400347" y="4411980"/>
            <a:ext cx="6284174" cy="73152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训练成本的降低使得更多的研究机构和企业能够开展人体动作识别的研究和应用，推动技术的广泛普及。</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训练成本降低对推广的意义</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p:cNvSpPr/>
          <p:nvPr/>
        </p:nvSpPr>
        <p:spPr>
          <a:xfrm>
            <a:off x="6789952" y="712306"/>
            <a:ext cx="2067442" cy="1976002"/>
          </a:xfrm>
          <a:custGeom>
            <a:avLst/>
            <a:gdLst/>
            <a:ahLst/>
            <a:cxnLst/>
            <a:rect l="l" t="t" r="r" b="b"/>
            <a:pathLst>
              <a:path w="2067442" h="1976002">
                <a:moveTo>
                  <a:pt x="0" y="988001"/>
                </a:moveTo>
                <a:cubicBezTo>
                  <a:pt x="2849" y="443314"/>
                  <a:pt x="466395" y="3581"/>
                  <a:pt x="1036292" y="4943"/>
                </a:cubicBezTo>
                <a:cubicBezTo>
                  <a:pt x="1606190" y="6305"/>
                  <a:pt x="2067429" y="448247"/>
                  <a:pt x="2067429" y="992941"/>
                </a:cubicBezTo>
                <a:cubicBezTo>
                  <a:pt x="2067429" y="1537634"/>
                  <a:pt x="1606190" y="1979577"/>
                  <a:pt x="1036292" y="1980939"/>
                </a:cubicBezTo>
                <a:cubicBezTo>
                  <a:pt x="466395" y="1982301"/>
                  <a:pt x="2849" y="1542568"/>
                  <a:pt x="0" y="997881"/>
                </a:cubicBezTo>
                <a:close/>
                <a:moveTo>
                  <a:pt x="1550581" y="988001"/>
                </a:moveTo>
                <a:cubicBezTo>
                  <a:pt x="1547737" y="716150"/>
                  <a:pt x="1315604" y="497587"/>
                  <a:pt x="1031162" y="498947"/>
                </a:cubicBezTo>
                <a:cubicBezTo>
                  <a:pt x="746721" y="500306"/>
                  <a:pt x="516886" y="721076"/>
                  <a:pt x="516886" y="992941"/>
                </a:cubicBezTo>
                <a:cubicBezTo>
                  <a:pt x="516886" y="1264806"/>
                  <a:pt x="746721" y="1485576"/>
                  <a:pt x="1031162" y="1486935"/>
                </a:cubicBezTo>
                <a:cubicBezTo>
                  <a:pt x="1315604" y="1488295"/>
                  <a:pt x="1547737" y="1269732"/>
                  <a:pt x="1550581" y="997881"/>
                </a:cubicBezTo>
                <a:close/>
              </a:path>
            </a:pathLst>
          </a:custGeom>
          <a:solidFill>
            <a:srgbClr val="1E497B"/>
          </a:solidFill>
          <a:ln/>
        </p:spPr>
      </p:sp>
      <p:sp>
        <p:nvSpPr>
          <p:cNvPr id="4" name="Text 2"/>
          <p:cNvSpPr/>
          <p:nvPr/>
        </p:nvSpPr>
        <p:spPr>
          <a:xfrm>
            <a:off x="975870" y="953866"/>
            <a:ext cx="3199144" cy="108813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cs typeface="阿里普惠体Heavy" pitchFamily="34" charset="-120"/>
              </a:rPr>
              <a:t>5</a:t>
            </a:r>
            <a:endParaRPr lang="en-US" sz="1500" dirty="0"/>
          </a:p>
        </p:txBody>
      </p:sp>
      <p:sp>
        <p:nvSpPr>
          <p:cNvPr id="5" name="Text 3"/>
          <p:cNvSpPr/>
          <p:nvPr/>
        </p:nvSpPr>
        <p:spPr>
          <a:xfrm>
            <a:off x="763654" y="2522273"/>
            <a:ext cx="4775200" cy="1335024"/>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Light" pitchFamily="34" charset="0"/>
                <a:ea typeface="阿里普惠体Light" pitchFamily="34" charset="-122"/>
                <a:cs typeface="阿里普惠体Light" pitchFamily="34" charset="-120"/>
              </a:rPr>
              <a:t> 人体动作识别遇到的问题和解决方案</a:t>
            </a:r>
            <a:endParaRPr lang="en-US" sz="1500" dirty="0"/>
          </a:p>
        </p:txBody>
      </p:sp>
      <p:sp>
        <p:nvSpPr>
          <p:cNvPr id="6" name="Shape 4"/>
          <p:cNvSpPr/>
          <p:nvPr/>
        </p:nvSpPr>
        <p:spPr>
          <a:xfrm>
            <a:off x="3600184" y="3488585"/>
            <a:ext cx="2067442" cy="1976002"/>
          </a:xfrm>
          <a:custGeom>
            <a:avLst/>
            <a:gdLst/>
            <a:ahLst/>
            <a:cxnLst/>
            <a:rect l="l" t="t" r="r" b="b"/>
            <a:pathLst>
              <a:path w="2067442" h="1976002">
                <a:moveTo>
                  <a:pt x="0" y="988001"/>
                </a:moveTo>
                <a:cubicBezTo>
                  <a:pt x="2849" y="443314"/>
                  <a:pt x="466395" y="3581"/>
                  <a:pt x="1036292" y="4943"/>
                </a:cubicBezTo>
                <a:cubicBezTo>
                  <a:pt x="1606190" y="6305"/>
                  <a:pt x="2067429" y="448247"/>
                  <a:pt x="2067429" y="992941"/>
                </a:cubicBezTo>
                <a:cubicBezTo>
                  <a:pt x="2067429" y="1537634"/>
                  <a:pt x="1606190" y="1979577"/>
                  <a:pt x="1036292" y="1980939"/>
                </a:cubicBezTo>
                <a:cubicBezTo>
                  <a:pt x="466395" y="1982301"/>
                  <a:pt x="2849" y="1542568"/>
                  <a:pt x="0" y="997881"/>
                </a:cubicBezTo>
                <a:close/>
                <a:moveTo>
                  <a:pt x="1550581" y="988001"/>
                </a:moveTo>
                <a:cubicBezTo>
                  <a:pt x="1547737" y="716150"/>
                  <a:pt x="1315604" y="497587"/>
                  <a:pt x="1031162" y="498947"/>
                </a:cubicBezTo>
                <a:cubicBezTo>
                  <a:pt x="746721" y="500306"/>
                  <a:pt x="516886" y="721076"/>
                  <a:pt x="516886" y="992941"/>
                </a:cubicBezTo>
                <a:cubicBezTo>
                  <a:pt x="516886" y="1264806"/>
                  <a:pt x="746721" y="1485576"/>
                  <a:pt x="1031162" y="1486935"/>
                </a:cubicBezTo>
                <a:cubicBezTo>
                  <a:pt x="1315604" y="1488295"/>
                  <a:pt x="1547737" y="1269732"/>
                  <a:pt x="1550581" y="997881"/>
                </a:cubicBezTo>
                <a:close/>
              </a:path>
            </a:pathLst>
          </a:custGeom>
          <a:solidFill>
            <a:srgbClr val="1E497B"/>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遇到的问题</a:t>
            </a:r>
            <a:endParaRPr lang="en-US" sz="1500" dirty="0"/>
          </a:p>
        </p:txBody>
      </p:sp>
      <p:sp>
        <p:nvSpPr>
          <p:cNvPr id="5" name="Text 3"/>
          <p:cNvSpPr/>
          <p:nvPr/>
        </p:nvSpPr>
        <p:spPr>
          <a:xfrm>
            <a:off x="0" y="3548793"/>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不同的光照条件会使人体动作的特征表现发生变化，增加识别的难度。</a:t>
            </a:r>
            <a:endParaRPr lang="en-US" sz="16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遮挡对识别结果的影响</a:t>
            </a:r>
            <a:endParaRPr lang="en-US" sz="2000" b="1" dirty="0"/>
          </a:p>
        </p:txBody>
      </p:sp>
      <p:sp>
        <p:nvSpPr>
          <p:cNvPr id="7" name="Text 5"/>
          <p:cNvSpPr/>
          <p:nvPr/>
        </p:nvSpPr>
        <p:spPr>
          <a:xfrm>
            <a:off x="0" y="3091593"/>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光照变化带来的挑战</a:t>
            </a:r>
            <a:endParaRPr lang="en-US" sz="2000" b="1" dirty="0"/>
          </a:p>
        </p:txBody>
      </p:sp>
      <p:sp>
        <p:nvSpPr>
          <p:cNvPr id="8" name="Text 6"/>
          <p:cNvSpPr/>
          <p:nvPr/>
        </p:nvSpPr>
        <p:spPr>
          <a:xfrm>
            <a:off x="0" y="1457015"/>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在实际场景中，物体遮挡人体部分动作时，会导致识别结果的不准确和不完整。</a:t>
            </a:r>
            <a:endParaRPr lang="en-US" sz="1600" dirty="0"/>
          </a:p>
        </p:txBody>
      </p:sp>
      <p:sp>
        <p:nvSpPr>
          <p:cNvPr id="9" name="Text 7"/>
          <p:cNvSpPr/>
          <p:nvPr/>
        </p:nvSpPr>
        <p:spPr>
          <a:xfrm>
            <a:off x="5997277" y="1457015"/>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复杂多变的背景容易干扰人体动作的特征提取，影响识别的准确性。</a:t>
            </a:r>
            <a:endParaRPr lang="en-US" sz="1600" dirty="0"/>
          </a:p>
        </p:txBody>
      </p:sp>
      <p:sp>
        <p:nvSpPr>
          <p:cNvPr id="10" name="Text 8"/>
          <p:cNvSpPr/>
          <p:nvPr/>
        </p:nvSpPr>
        <p:spPr>
          <a:xfrm>
            <a:off x="5997277" y="999815"/>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背景变化的干扰</a:t>
            </a:r>
            <a:endParaRPr lang="en-US" sz="20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角度变化的影响</a:t>
            </a:r>
            <a:endParaRPr lang="en-US" sz="2000" b="1" dirty="0"/>
          </a:p>
        </p:txBody>
      </p:sp>
      <p:sp>
        <p:nvSpPr>
          <p:cNvPr id="12" name="Text 10"/>
          <p:cNvSpPr/>
          <p:nvPr/>
        </p:nvSpPr>
        <p:spPr>
          <a:xfrm>
            <a:off x="5997277" y="3548793"/>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人体动作的拍摄角度变化会导致动作特征的变形，从而影响识别效果。</a:t>
            </a:r>
            <a:endParaRPr lang="en-US" sz="1600" dirty="0"/>
          </a:p>
        </p:txBody>
      </p:sp>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解决方案：利用多模态</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多模态传感器的选择</a:t>
            </a:r>
            <a:endParaRPr lang="en-US" sz="1500" dirty="0"/>
          </a:p>
        </p:txBody>
      </p:sp>
      <p:sp>
        <p:nvSpPr>
          <p:cNvPr id="14" name="Text 12"/>
          <p:cNvSpPr/>
          <p:nvPr/>
        </p:nvSpPr>
        <p:spPr>
          <a:xfrm>
            <a:off x="1886236" y="1117742"/>
            <a:ext cx="5628244" cy="621792"/>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根据不同的应用需求和场景特点，选择合适的多模态传感器，以获取更全面的动作信息。</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雷达传感器的应用优势</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雷达传感器能够穿透障碍物，不受光照影响，在复杂环境中具有独特的优势。</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IMU传感器的作用</a:t>
            </a:r>
            <a:endParaRPr lang="en-US" sz="1500" dirty="0"/>
          </a:p>
        </p:txBody>
      </p:sp>
      <p:sp>
        <p:nvSpPr>
          <p:cNvPr id="18" name="Text 16"/>
          <p:cNvSpPr/>
          <p:nvPr/>
        </p:nvSpPr>
        <p:spPr>
          <a:xfrm>
            <a:off x="1886236" y="3343880"/>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IMU传感器可以提供精确的动作姿态信息，补充其他传感器的数据。</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多模态融合的技术实现</a:t>
            </a:r>
            <a:endParaRPr lang="en-US" sz="1500" dirty="0"/>
          </a:p>
        </p:txBody>
      </p:sp>
      <p:sp>
        <p:nvSpPr>
          <p:cNvPr id="20" name="Text 18"/>
          <p:cNvSpPr/>
          <p:nvPr/>
        </p:nvSpPr>
        <p:spPr>
          <a:xfrm>
            <a:off x="1886236" y="4471766"/>
            <a:ext cx="5628244" cy="621792"/>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通过有效的算法和技术，将不同模态传感器的数据进行融合，提高识别的准确性和鲁棒性。</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解决方案：利用GNN对抗训练</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通过生成器和判别器的对抗博弈，使模型学习到更具鲁棒性的特征表示。</a:t>
            </a:r>
            <a:endParaRPr lang="en-US" sz="1500" dirty="0"/>
          </a:p>
        </p:txBody>
      </p:sp>
      <p:sp>
        <p:nvSpPr>
          <p:cNvPr id="6" name="Text 4"/>
          <p:cNvSpPr/>
          <p:nvPr/>
        </p:nvSpPr>
        <p:spPr>
          <a:xfrm>
            <a:off x="400347" y="656116"/>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GNN对抗训练的原理</a:t>
            </a:r>
            <a:endParaRPr lang="en-US" sz="1500" dirty="0"/>
          </a:p>
        </p:txBody>
      </p:sp>
      <p:sp>
        <p:nvSpPr>
          <p:cNvPr id="7" name="Text 5"/>
          <p:cNvSpPr/>
          <p:nvPr/>
        </p:nvSpPr>
        <p:spPr>
          <a:xfrm>
            <a:off x="400347" y="2200101"/>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合理控制噪声的类型、强度和添加位置，以增强模型的抗干扰能力。</a:t>
            </a:r>
            <a:endParaRPr lang="en-US" sz="1500" dirty="0"/>
          </a:p>
        </p:txBody>
      </p:sp>
      <p:sp>
        <p:nvSpPr>
          <p:cNvPr id="8" name="Text 6"/>
          <p:cNvSpPr/>
          <p:nvPr/>
        </p:nvSpPr>
        <p:spPr>
          <a:xfrm>
            <a:off x="400347" y="1742901"/>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加入噪声的方式与策略</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采用合适的优化算法和超参数调整，提高训练效率和模型性能。</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训练过程的优化</a:t>
            </a:r>
            <a:endParaRPr lang="en-US" sz="1500" dirty="0"/>
          </a:p>
        </p:txBody>
      </p:sp>
      <p:sp>
        <p:nvSpPr>
          <p:cNvPr id="11" name="Text 9"/>
          <p:cNvSpPr/>
          <p:nvPr/>
        </p:nvSpPr>
        <p:spPr>
          <a:xfrm>
            <a:off x="400347" y="441198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通过多种指标对训练后的模型进行评估，验证其在解决问题方面的有效性。</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GNN对抗训练的效果评估</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解决方案：增加更多视角的数据集</a:t>
            </a:r>
            <a:endParaRPr lang="en-US" sz="1500" dirty="0"/>
          </a:p>
        </p:txBody>
      </p:sp>
      <p:sp>
        <p:nvSpPr>
          <p:cNvPr id="5" name="Text 3"/>
          <p:cNvSpPr/>
          <p:nvPr/>
        </p:nvSpPr>
        <p:spPr>
          <a:xfrm>
            <a:off x="0" y="3548793"/>
            <a:ext cx="3249664"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从多个角度采集人体动作数据，以涵盖各种可能的情况。</a:t>
            </a:r>
            <a:endParaRPr lang="en-US" sz="16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数据集的构建方法</a:t>
            </a:r>
            <a:endParaRPr lang="en-US" sz="2000" b="1" dirty="0"/>
          </a:p>
        </p:txBody>
      </p:sp>
      <p:sp>
        <p:nvSpPr>
          <p:cNvPr id="7" name="Text 5"/>
          <p:cNvSpPr/>
          <p:nvPr/>
        </p:nvSpPr>
        <p:spPr>
          <a:xfrm>
            <a:off x="0" y="3091593"/>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不同视角数据的采集</a:t>
            </a:r>
            <a:endParaRPr lang="en-US" sz="2000" b="1" dirty="0"/>
          </a:p>
        </p:txBody>
      </p:sp>
      <p:sp>
        <p:nvSpPr>
          <p:cNvPr id="8" name="Text 6"/>
          <p:cNvSpPr/>
          <p:nvPr/>
        </p:nvSpPr>
        <p:spPr>
          <a:xfrm>
            <a:off x="0" y="1457015"/>
            <a:ext cx="3249664"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确定数据采集的范围、方式和标注标准，构建丰富多样的数据集。</a:t>
            </a:r>
            <a:endParaRPr lang="en-US" sz="1600" dirty="0"/>
          </a:p>
        </p:txBody>
      </p:sp>
      <p:sp>
        <p:nvSpPr>
          <p:cNvPr id="9" name="Text 7"/>
          <p:cNvSpPr/>
          <p:nvPr/>
        </p:nvSpPr>
        <p:spPr>
          <a:xfrm>
            <a:off x="5997277" y="1457015"/>
            <a:ext cx="3146723"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对采集的数据进行准确标注，并进行有效的管理和存储。</a:t>
            </a:r>
            <a:endParaRPr lang="en-US" sz="1600" dirty="0"/>
          </a:p>
        </p:txBody>
      </p:sp>
      <p:sp>
        <p:nvSpPr>
          <p:cNvPr id="10" name="Text 8"/>
          <p:cNvSpPr/>
          <p:nvPr/>
        </p:nvSpPr>
        <p:spPr>
          <a:xfrm>
            <a:off x="5997277" y="999815"/>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数据集的标注与管理</a:t>
            </a:r>
            <a:endParaRPr lang="en-US" sz="2000" b="1" dirty="0"/>
          </a:p>
        </p:txBody>
      </p:sp>
      <p:sp>
        <p:nvSpPr>
          <p:cNvPr id="11" name="Text 9"/>
          <p:cNvSpPr/>
          <p:nvPr/>
        </p:nvSpPr>
        <p:spPr>
          <a:xfrm>
            <a:off x="5553635" y="3091593"/>
            <a:ext cx="3590365" cy="536301"/>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增加数据集对识别效果的提升</a:t>
            </a:r>
            <a:endParaRPr lang="en-US" sz="2000" b="1" dirty="0"/>
          </a:p>
        </p:txBody>
      </p:sp>
      <p:sp>
        <p:nvSpPr>
          <p:cNvPr id="12" name="Text 10"/>
          <p:cNvSpPr/>
          <p:nvPr/>
        </p:nvSpPr>
        <p:spPr>
          <a:xfrm>
            <a:off x="5997277" y="3548793"/>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丰富的数据集能够使模型学习到更多的动作特征，从而提高识别的准确性和泛化能力。</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解决方案：时空兴趣点</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时空兴趣点的概念</a:t>
            </a:r>
            <a:endParaRPr lang="en-US" sz="1500" dirty="0"/>
          </a:p>
        </p:txBody>
      </p:sp>
      <p:sp>
        <p:nvSpPr>
          <p:cNvPr id="14" name="Text 12"/>
          <p:cNvSpPr/>
          <p:nvPr/>
        </p:nvSpPr>
        <p:spPr>
          <a:xfrm>
            <a:off x="1886236" y="1117742"/>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时空兴趣点是在时间和空间维度上具有显著特征的点。</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时空兴趣点的提取方法</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通过特定的算法和技术，从动作数据中提取出时空兴趣点。</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时空兴趣点在识别中的应用</a:t>
            </a:r>
            <a:endParaRPr lang="en-US" sz="1500" dirty="0"/>
          </a:p>
        </p:txBody>
      </p:sp>
      <p:sp>
        <p:nvSpPr>
          <p:cNvPr id="18" name="Text 16"/>
          <p:cNvSpPr/>
          <p:nvPr/>
        </p:nvSpPr>
        <p:spPr>
          <a:xfrm>
            <a:off x="1886236" y="3343880"/>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将提取的时空兴趣点作为关键特征，用于人体动作的识别和分析。</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时空兴趣点方法的优势与不足</a:t>
            </a:r>
            <a:endParaRPr lang="en-US" sz="1500" dirty="0"/>
          </a:p>
        </p:txBody>
      </p:sp>
      <p:sp>
        <p:nvSpPr>
          <p:cNvPr id="20" name="Text 18"/>
          <p:cNvSpPr/>
          <p:nvPr/>
        </p:nvSpPr>
        <p:spPr>
          <a:xfrm>
            <a:off x="1886236" y="4471766"/>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具有高效性和对局部特征的敏感性，但也存在对全局特征把握不足等问题。</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90F1E-C9E1-A141-68C8-C653192908E4}"/>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16A1764-B31E-069B-43D1-9B64F15CD14E}"/>
              </a:ext>
            </a:extLst>
          </p:cNvPr>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a:extLst>
              <a:ext uri="{FF2B5EF4-FFF2-40B4-BE49-F238E27FC236}">
                <a16:creationId xmlns:a16="http://schemas.microsoft.com/office/drawing/2014/main" id="{03144A24-9621-F768-AAF7-DC552D403FE0}"/>
              </a:ext>
            </a:extLst>
          </p:cNvPr>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a:extLst>
              <a:ext uri="{FF2B5EF4-FFF2-40B4-BE49-F238E27FC236}">
                <a16:creationId xmlns:a16="http://schemas.microsoft.com/office/drawing/2014/main" id="{9F7BDA7E-A15C-ED07-7BCC-801273F993F9}"/>
              </a:ext>
            </a:extLst>
          </p:cNvPr>
          <p:cNvSpPr/>
          <p:nvPr/>
        </p:nvSpPr>
        <p:spPr>
          <a:xfrm>
            <a:off x="975870" y="953866"/>
            <a:ext cx="3199144" cy="1041952"/>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rPr>
              <a:t>6</a:t>
            </a:r>
            <a:endParaRPr lang="en-US" sz="1500" dirty="0"/>
          </a:p>
        </p:txBody>
      </p:sp>
      <p:sp>
        <p:nvSpPr>
          <p:cNvPr id="5" name="Text 3">
            <a:extLst>
              <a:ext uri="{FF2B5EF4-FFF2-40B4-BE49-F238E27FC236}">
                <a16:creationId xmlns:a16="http://schemas.microsoft.com/office/drawing/2014/main" id="{46E04183-F9D1-3C1A-8C52-30FD84A7491F}"/>
              </a:ext>
            </a:extLst>
          </p:cNvPr>
          <p:cNvSpPr/>
          <p:nvPr/>
        </p:nvSpPr>
        <p:spPr>
          <a:xfrm>
            <a:off x="763654" y="2522273"/>
            <a:ext cx="47752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zh-CN" altLang="en-US" sz="3150" dirty="0">
                <a:solidFill>
                  <a:srgbClr val="1E497B"/>
                </a:solidFill>
                <a:latin typeface="阿里普惠体Light" pitchFamily="34" charset="0"/>
                <a:ea typeface="阿里普惠体Light" pitchFamily="34" charset="-122"/>
                <a:cs typeface="阿里普惠体Light" pitchFamily="34" charset="-120"/>
              </a:rPr>
              <a:t>问题定义</a:t>
            </a:r>
            <a:endParaRPr lang="en-US" sz="1500" dirty="0"/>
          </a:p>
        </p:txBody>
      </p:sp>
    </p:spTree>
    <p:extLst>
      <p:ext uri="{BB962C8B-B14F-4D97-AF65-F5344CB8AC3E}">
        <p14:creationId xmlns:p14="http://schemas.microsoft.com/office/powerpoint/2010/main" val="4218707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49CAD-AEDC-B8BA-367F-00641E6ED612}"/>
            </a:ext>
          </a:extLst>
        </p:cNvPr>
        <p:cNvGrpSpPr/>
        <p:nvPr/>
      </p:nvGrpSpPr>
      <p:grpSpPr>
        <a:xfrm>
          <a:off x="0" y="0"/>
          <a:ext cx="0" cy="0"/>
          <a:chOff x="0" y="0"/>
          <a:chExt cx="0" cy="0"/>
        </a:xfrm>
      </p:grpSpPr>
      <p:pic>
        <p:nvPicPr>
          <p:cNvPr id="13" name="Image 0" descr="https://aippt.yongxianweilai.top/358ee0d0-5d69-11ef-96d7-0242ac170002.png">
            <a:extLst>
              <a:ext uri="{FF2B5EF4-FFF2-40B4-BE49-F238E27FC236}">
                <a16:creationId xmlns:a16="http://schemas.microsoft.com/office/drawing/2014/main" id="{B3E2469F-8868-C438-EAEC-51561F833FF0}"/>
              </a:ext>
            </a:extLst>
          </p:cNvPr>
          <p:cNvPicPr>
            <a:picLocks noChangeAspect="1"/>
          </p:cNvPicPr>
          <p:nvPr/>
        </p:nvPicPr>
        <p:blipFill>
          <a:blip r:embed="rId3"/>
          <a:stretch>
            <a:fillRect/>
          </a:stretch>
        </p:blipFill>
        <p:spPr>
          <a:xfrm>
            <a:off x="3249664" y="1685615"/>
            <a:ext cx="2747613" cy="1738971"/>
          </a:xfrm>
          <a:prstGeom prst="rect">
            <a:avLst/>
          </a:prstGeom>
        </p:spPr>
      </p:pic>
      <p:sp>
        <p:nvSpPr>
          <p:cNvPr id="2" name="Shape 0">
            <a:extLst>
              <a:ext uri="{FF2B5EF4-FFF2-40B4-BE49-F238E27FC236}">
                <a16:creationId xmlns:a16="http://schemas.microsoft.com/office/drawing/2014/main" id="{D3259C10-A45E-4F7D-E2B4-1F77FBAA1DFE}"/>
              </a:ext>
            </a:extLst>
          </p:cNvPr>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a:extLst>
              <a:ext uri="{FF2B5EF4-FFF2-40B4-BE49-F238E27FC236}">
                <a16:creationId xmlns:a16="http://schemas.microsoft.com/office/drawing/2014/main" id="{5198EC8A-1DF8-0776-AEF0-486CBEE4EA7E}"/>
              </a:ext>
            </a:extLst>
          </p:cNvPr>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a:extLst>
              <a:ext uri="{FF2B5EF4-FFF2-40B4-BE49-F238E27FC236}">
                <a16:creationId xmlns:a16="http://schemas.microsoft.com/office/drawing/2014/main" id="{33FBFA16-62D8-6C16-3CED-BDD2B6CDB8B0}"/>
              </a:ext>
            </a:extLst>
          </p:cNvPr>
          <p:cNvSpPr/>
          <p:nvPr/>
        </p:nvSpPr>
        <p:spPr>
          <a:xfrm>
            <a:off x="764835" y="-34402"/>
            <a:ext cx="7516251" cy="650947"/>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700" dirty="0">
                <a:solidFill>
                  <a:srgbClr val="1E497B"/>
                </a:solidFill>
                <a:latin typeface="FangSong" pitchFamily="34" charset="0"/>
                <a:ea typeface="FangSong" pitchFamily="34" charset="-122"/>
                <a:cs typeface="FangSong" pitchFamily="34" charset="-120"/>
              </a:rPr>
              <a:t>最终目标</a:t>
            </a:r>
            <a:endParaRPr lang="en-US" sz="1500" dirty="0"/>
          </a:p>
        </p:txBody>
      </p:sp>
      <p:sp>
        <p:nvSpPr>
          <p:cNvPr id="6" name="Text 4">
            <a:extLst>
              <a:ext uri="{FF2B5EF4-FFF2-40B4-BE49-F238E27FC236}">
                <a16:creationId xmlns:a16="http://schemas.microsoft.com/office/drawing/2014/main" id="{B6DC0715-8778-4917-8F87-9E3F6C81B408}"/>
              </a:ext>
            </a:extLst>
          </p:cNvPr>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000" b="1" dirty="0">
                <a:solidFill>
                  <a:srgbClr val="000000"/>
                </a:solidFill>
                <a:latin typeface="Microsoft Yahei" pitchFamily="34" charset="0"/>
                <a:ea typeface="Microsoft Yahei" pitchFamily="34" charset="-122"/>
                <a:cs typeface="Microsoft Yahei" pitchFamily="34" charset="-120"/>
              </a:rPr>
              <a:t>最终目标：</a:t>
            </a:r>
            <a:endParaRPr lang="en-US" sz="2000" b="1" dirty="0"/>
          </a:p>
        </p:txBody>
      </p:sp>
      <p:sp>
        <p:nvSpPr>
          <p:cNvPr id="8" name="Text 6">
            <a:extLst>
              <a:ext uri="{FF2B5EF4-FFF2-40B4-BE49-F238E27FC236}">
                <a16:creationId xmlns:a16="http://schemas.microsoft.com/office/drawing/2014/main" id="{19BB54EC-0263-CFF8-2F53-9DB505C46AB4}"/>
              </a:ext>
            </a:extLst>
          </p:cNvPr>
          <p:cNvSpPr/>
          <p:nvPr/>
        </p:nvSpPr>
        <p:spPr>
          <a:xfrm>
            <a:off x="0" y="1457015"/>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altLang="zh-CN" sz="1600" dirty="0">
                <a:solidFill>
                  <a:srgbClr val="000000"/>
                </a:solidFill>
                <a:latin typeface="Microsoft Yahei" pitchFamily="34" charset="0"/>
                <a:ea typeface="Microsoft Yahei" pitchFamily="34" charset="-122"/>
                <a:cs typeface="Microsoft Yahei" pitchFamily="34" charset="-120"/>
              </a:rPr>
              <a:t>    </a:t>
            </a:r>
            <a:r>
              <a:rPr lang="zh-CN" altLang="en-US" sz="1600" dirty="0">
                <a:solidFill>
                  <a:srgbClr val="000000"/>
                </a:solidFill>
                <a:latin typeface="Microsoft Yahei" pitchFamily="34" charset="0"/>
                <a:ea typeface="Microsoft Yahei" pitchFamily="34" charset="-122"/>
                <a:cs typeface="Microsoft Yahei" pitchFamily="34" charset="-120"/>
              </a:rPr>
              <a:t>实现复杂动作的识别，包括康复动作理解、动作规范性检测、运动动作计数</a:t>
            </a:r>
          </a:p>
        </p:txBody>
      </p:sp>
      <p:sp>
        <p:nvSpPr>
          <p:cNvPr id="11" name="Text 9">
            <a:extLst>
              <a:ext uri="{FF2B5EF4-FFF2-40B4-BE49-F238E27FC236}">
                <a16:creationId xmlns:a16="http://schemas.microsoft.com/office/drawing/2014/main" id="{5F49561C-E2AB-8112-156F-9AB84D6581D1}"/>
              </a:ext>
            </a:extLst>
          </p:cNvPr>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000" b="1" dirty="0">
                <a:solidFill>
                  <a:srgbClr val="000000"/>
                </a:solidFill>
                <a:latin typeface="Microsoft Yahei" pitchFamily="34" charset="0"/>
                <a:ea typeface="Microsoft Yahei" pitchFamily="34" charset="-122"/>
                <a:cs typeface="Microsoft Yahei" pitchFamily="34" charset="-120"/>
              </a:rPr>
              <a:t>分部实现：</a:t>
            </a:r>
            <a:endParaRPr lang="en-US" sz="2000" b="1" dirty="0"/>
          </a:p>
        </p:txBody>
      </p:sp>
      <p:sp>
        <p:nvSpPr>
          <p:cNvPr id="12" name="Text 10">
            <a:extLst>
              <a:ext uri="{FF2B5EF4-FFF2-40B4-BE49-F238E27FC236}">
                <a16:creationId xmlns:a16="http://schemas.microsoft.com/office/drawing/2014/main" id="{9BBB8E5B-B444-BD47-2BE6-4840565F8D34}"/>
              </a:ext>
            </a:extLst>
          </p:cNvPr>
          <p:cNvSpPr/>
          <p:nvPr/>
        </p:nvSpPr>
        <p:spPr>
          <a:xfrm>
            <a:off x="5997277" y="3548793"/>
            <a:ext cx="3146723" cy="684803"/>
          </a:xfrm>
          <a:prstGeom prst="rect">
            <a:avLst/>
          </a:prstGeom>
          <a:noFill/>
          <a:ln/>
        </p:spPr>
        <p:txBody>
          <a:bodyPr wrap="square" lIns="95250" tIns="95250" rIns="95250" bIns="95250" rtlCol="0" anchor="t">
            <a:spAutoFit/>
          </a:bodyPr>
          <a:lstStyle/>
          <a:p>
            <a:pPr marL="0" indent="0">
              <a:spcBef>
                <a:spcPts val="375"/>
              </a:spcBef>
              <a:buNone/>
            </a:pPr>
            <a:r>
              <a:rPr lang="zh-CN" altLang="en-US" sz="1600" dirty="0">
                <a:solidFill>
                  <a:srgbClr val="000000"/>
                </a:solidFill>
                <a:latin typeface="Microsoft Yahei" pitchFamily="34" charset="0"/>
                <a:ea typeface="Microsoft Yahei" pitchFamily="34" charset="-122"/>
                <a:cs typeface="Microsoft Yahei" pitchFamily="34" charset="-120"/>
              </a:rPr>
              <a:t>    为了实现目标，把任务分成几个小任务</a:t>
            </a:r>
          </a:p>
        </p:txBody>
      </p:sp>
    </p:spTree>
    <p:extLst>
      <p:ext uri="{BB962C8B-B14F-4D97-AF65-F5344CB8AC3E}">
        <p14:creationId xmlns:p14="http://schemas.microsoft.com/office/powerpoint/2010/main" val="308375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8444E5F8-1818-ECB5-40BB-8D5E138A0CC4}"/>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916E8AB-966F-9774-E9C1-770A551CBDDD}"/>
              </a:ext>
            </a:extLst>
          </p:cNvPr>
          <p:cNvSpPr/>
          <p:nvPr/>
        </p:nvSpPr>
        <p:spPr>
          <a:xfrm>
            <a:off x="1280047" y="1862381"/>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06</a:t>
            </a:r>
            <a:endParaRPr lang="en-US" sz="1500" dirty="0">
              <a:latin typeface="方正舒体" panose="02010601030101010101" pitchFamily="2" charset="-122"/>
              <a:ea typeface="方正舒体" panose="02010601030101010101" pitchFamily="2" charset="-122"/>
            </a:endParaRPr>
          </a:p>
        </p:txBody>
      </p:sp>
      <p:sp>
        <p:nvSpPr>
          <p:cNvPr id="4" name="Text 2">
            <a:extLst>
              <a:ext uri="{FF2B5EF4-FFF2-40B4-BE49-F238E27FC236}">
                <a16:creationId xmlns:a16="http://schemas.microsoft.com/office/drawing/2014/main" id="{9F3C7D1B-0083-3982-8F6C-C69F1D83C93D}"/>
              </a:ext>
            </a:extLst>
          </p:cNvPr>
          <p:cNvSpPr/>
          <p:nvPr/>
        </p:nvSpPr>
        <p:spPr>
          <a:xfrm>
            <a:off x="605047" y="2694485"/>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zh-CN" altLang="en-US" sz="1500" dirty="0">
                <a:solidFill>
                  <a:srgbClr val="1E497B"/>
                </a:solidFill>
                <a:latin typeface="阿里普惠体Medium" pitchFamily="34" charset="0"/>
                <a:ea typeface="阿里普惠体Medium" pitchFamily="34" charset="-122"/>
                <a:cs typeface="阿里普惠体Medium" pitchFamily="34" charset="-120"/>
              </a:rPr>
              <a:t>问题定义</a:t>
            </a:r>
            <a:endParaRPr lang="en-US" sz="1500" dirty="0"/>
          </a:p>
        </p:txBody>
      </p:sp>
      <p:sp>
        <p:nvSpPr>
          <p:cNvPr id="5" name="Shape 3">
            <a:extLst>
              <a:ext uri="{FF2B5EF4-FFF2-40B4-BE49-F238E27FC236}">
                <a16:creationId xmlns:a16="http://schemas.microsoft.com/office/drawing/2014/main" id="{D353BF54-F4A5-FB90-237A-91E9CF238D56}"/>
              </a:ext>
            </a:extLst>
          </p:cNvPr>
          <p:cNvSpPr/>
          <p:nvPr/>
        </p:nvSpPr>
        <p:spPr>
          <a:xfrm>
            <a:off x="4078987" y="2334024"/>
            <a:ext cx="1070000" cy="137160"/>
          </a:xfrm>
          <a:custGeom>
            <a:avLst/>
            <a:gdLst/>
            <a:ahLst/>
            <a:cxnLst/>
            <a:rect l="l" t="t" r="r" b="b"/>
            <a:pathLst>
              <a:path w="1070000" h="137160">
                <a:moveTo>
                  <a:pt x="0" y="0"/>
                </a:moveTo>
                <a:lnTo>
                  <a:pt x="1070000" y="0"/>
                </a:lnTo>
                <a:lnTo>
                  <a:pt x="1070000" y="137160"/>
                </a:lnTo>
                <a:lnTo>
                  <a:pt x="0" y="137160"/>
                </a:lnTo>
                <a:close/>
              </a:path>
            </a:pathLst>
          </a:custGeom>
          <a:solidFill>
            <a:srgbClr val="FFFFFF">
              <a:alpha val="0"/>
            </a:srgbClr>
          </a:solidFill>
          <a:ln/>
        </p:spPr>
        <p:txBody>
          <a:bodyPr/>
          <a:lstStyle/>
          <a:p>
            <a:endParaRPr lang="zh-CN" altLang="en-US" dirty="0"/>
          </a:p>
        </p:txBody>
      </p:sp>
      <p:sp>
        <p:nvSpPr>
          <p:cNvPr id="6" name="Text 4">
            <a:extLst>
              <a:ext uri="{FF2B5EF4-FFF2-40B4-BE49-F238E27FC236}">
                <a16:creationId xmlns:a16="http://schemas.microsoft.com/office/drawing/2014/main" id="{768AFBF6-3D68-8018-303E-00F6D3804D75}"/>
              </a:ext>
            </a:extLst>
          </p:cNvPr>
          <p:cNvSpPr/>
          <p:nvPr/>
        </p:nvSpPr>
        <p:spPr>
          <a:xfrm>
            <a:off x="4141487" y="1862381"/>
            <a:ext cx="945000" cy="97988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b="1" dirty="0">
                <a:solidFill>
                  <a:srgbClr val="1E497B"/>
                </a:solidFill>
                <a:latin typeface="方正舒体" panose="02010601030101010101" pitchFamily="2" charset="-122"/>
                <a:ea typeface="方正舒体" panose="02010601030101010101" pitchFamily="2" charset="-122"/>
                <a:cs typeface="阿里普惠体Bold" pitchFamily="34" charset="-120"/>
              </a:rPr>
              <a:t>07</a:t>
            </a:r>
            <a:endParaRPr lang="en-US" sz="1500" dirty="0">
              <a:latin typeface="方正舒体" panose="02010601030101010101" pitchFamily="2" charset="-122"/>
              <a:ea typeface="方正舒体" panose="02010601030101010101" pitchFamily="2" charset="-122"/>
            </a:endParaRPr>
          </a:p>
        </p:txBody>
      </p:sp>
      <p:sp>
        <p:nvSpPr>
          <p:cNvPr id="7" name="Text 5">
            <a:extLst>
              <a:ext uri="{FF2B5EF4-FFF2-40B4-BE49-F238E27FC236}">
                <a16:creationId xmlns:a16="http://schemas.microsoft.com/office/drawing/2014/main" id="{963B41D8-FEEC-8B60-6B6B-70B3D2AF8825}"/>
              </a:ext>
            </a:extLst>
          </p:cNvPr>
          <p:cNvSpPr/>
          <p:nvPr/>
        </p:nvSpPr>
        <p:spPr>
          <a:xfrm>
            <a:off x="3466487" y="2694485"/>
            <a:ext cx="2295000"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zh-CN" altLang="en-US" sz="1500" dirty="0">
                <a:solidFill>
                  <a:srgbClr val="1E497B"/>
                </a:solidFill>
                <a:latin typeface="阿里普惠体Medium" pitchFamily="34" charset="0"/>
                <a:ea typeface="阿里普惠体Medium" pitchFamily="34" charset="-122"/>
                <a:cs typeface="阿里普惠体Medium" pitchFamily="34" charset="-120"/>
              </a:rPr>
              <a:t>数据采集</a:t>
            </a:r>
            <a:endParaRPr lang="en-US" sz="1500" dirty="0"/>
          </a:p>
        </p:txBody>
      </p:sp>
      <p:sp>
        <p:nvSpPr>
          <p:cNvPr id="17" name="Text 15">
            <a:extLst>
              <a:ext uri="{FF2B5EF4-FFF2-40B4-BE49-F238E27FC236}">
                <a16:creationId xmlns:a16="http://schemas.microsoft.com/office/drawing/2014/main" id="{E1406ADD-70EF-6D3A-96CC-A02FDAF98B0D}"/>
              </a:ext>
            </a:extLst>
          </p:cNvPr>
          <p:cNvSpPr/>
          <p:nvPr/>
        </p:nvSpPr>
        <p:spPr>
          <a:xfrm>
            <a:off x="189023" y="864634"/>
            <a:ext cx="1736651" cy="1112425"/>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4950" dirty="0">
                <a:solidFill>
                  <a:srgbClr val="1E497B"/>
                </a:solidFill>
                <a:latin typeface="NSimSun" pitchFamily="34" charset="0"/>
                <a:ea typeface="NSimSun" pitchFamily="34" charset="-122"/>
                <a:cs typeface="NSimSun" pitchFamily="34" charset="-120"/>
              </a:rPr>
              <a:t>目录</a:t>
            </a:r>
            <a:endParaRPr lang="en-US" sz="1500" dirty="0"/>
          </a:p>
        </p:txBody>
      </p:sp>
    </p:spTree>
    <p:extLst>
      <p:ext uri="{BB962C8B-B14F-4D97-AF65-F5344CB8AC3E}">
        <p14:creationId xmlns:p14="http://schemas.microsoft.com/office/powerpoint/2010/main" val="1127624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A6380-C0E2-03FC-1151-9AAFE8A68B21}"/>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B598C7F7-39AD-86BD-CF8B-668551041BB4}"/>
              </a:ext>
            </a:extLst>
          </p:cNvPr>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a:extLst>
              <a:ext uri="{FF2B5EF4-FFF2-40B4-BE49-F238E27FC236}">
                <a16:creationId xmlns:a16="http://schemas.microsoft.com/office/drawing/2014/main" id="{1850A63D-36EF-1D19-EB02-2BE8B1925DFB}"/>
              </a:ext>
            </a:extLst>
          </p:cNvPr>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a:extLst>
              <a:ext uri="{FF2B5EF4-FFF2-40B4-BE49-F238E27FC236}">
                <a16:creationId xmlns:a16="http://schemas.microsoft.com/office/drawing/2014/main" id="{EB4E3921-7971-1C70-60B6-F4303B03B7A1}"/>
              </a:ext>
            </a:extLst>
          </p:cNvPr>
          <p:cNvSpPr/>
          <p:nvPr/>
        </p:nvSpPr>
        <p:spPr>
          <a:xfrm>
            <a:off x="764835" y="-34402"/>
            <a:ext cx="7516251" cy="62472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700" dirty="0">
                <a:solidFill>
                  <a:srgbClr val="1E497B"/>
                </a:solidFill>
                <a:latin typeface="FangSong" pitchFamily="34" charset="0"/>
                <a:ea typeface="FangSong" pitchFamily="34" charset="-122"/>
                <a:cs typeface="FangSong" pitchFamily="34" charset="-120"/>
              </a:rPr>
              <a:t>静态图片识别</a:t>
            </a:r>
          </a:p>
        </p:txBody>
      </p:sp>
      <p:sp>
        <p:nvSpPr>
          <p:cNvPr id="5" name="Shape 3">
            <a:extLst>
              <a:ext uri="{FF2B5EF4-FFF2-40B4-BE49-F238E27FC236}">
                <a16:creationId xmlns:a16="http://schemas.microsoft.com/office/drawing/2014/main" id="{A7140FF5-0805-168C-31BA-1919E3D6E36D}"/>
              </a:ext>
            </a:extLst>
          </p:cNvPr>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a:extLst>
              <a:ext uri="{FF2B5EF4-FFF2-40B4-BE49-F238E27FC236}">
                <a16:creationId xmlns:a16="http://schemas.microsoft.com/office/drawing/2014/main" id="{12F12836-2610-707F-6C2F-354D430AA199}"/>
              </a:ext>
            </a:extLst>
          </p:cNvPr>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a:extLst>
              <a:ext uri="{FF2B5EF4-FFF2-40B4-BE49-F238E27FC236}">
                <a16:creationId xmlns:a16="http://schemas.microsoft.com/office/drawing/2014/main" id="{7656C2FF-6506-A652-0AFE-7EF9474034BE}"/>
              </a:ext>
            </a:extLst>
          </p:cNvPr>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a:extLst>
              <a:ext uri="{FF2B5EF4-FFF2-40B4-BE49-F238E27FC236}">
                <a16:creationId xmlns:a16="http://schemas.microsoft.com/office/drawing/2014/main" id="{41574165-054A-F290-3BB6-7159C57CDFFB}"/>
              </a:ext>
            </a:extLst>
          </p:cNvPr>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a:extLst>
              <a:ext uri="{FF2B5EF4-FFF2-40B4-BE49-F238E27FC236}">
                <a16:creationId xmlns:a16="http://schemas.microsoft.com/office/drawing/2014/main" id="{46810BCF-9A3E-FC95-EB5E-F01AE88BBE65}"/>
              </a:ext>
            </a:extLst>
          </p:cNvPr>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a:extLst>
              <a:ext uri="{FF2B5EF4-FFF2-40B4-BE49-F238E27FC236}">
                <a16:creationId xmlns:a16="http://schemas.microsoft.com/office/drawing/2014/main" id="{CDED6D3A-10E3-2C5D-B1B6-755071F4B1E0}"/>
              </a:ext>
            </a:extLst>
          </p:cNvPr>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3" name="Text 11">
            <a:extLst>
              <a:ext uri="{FF2B5EF4-FFF2-40B4-BE49-F238E27FC236}">
                <a16:creationId xmlns:a16="http://schemas.microsoft.com/office/drawing/2014/main" id="{6E083CEF-DD6C-A196-F764-51091C4F9E51}"/>
              </a:ext>
            </a:extLst>
          </p:cNvPr>
          <p:cNvSpPr/>
          <p:nvPr/>
        </p:nvSpPr>
        <p:spPr>
          <a:xfrm>
            <a:off x="1883592" y="660542"/>
            <a:ext cx="5628244" cy="838371"/>
          </a:xfrm>
          <a:prstGeom prst="rect">
            <a:avLst/>
          </a:prstGeom>
          <a:noFill/>
          <a:ln/>
        </p:spPr>
        <p:txBody>
          <a:bodyPr wrap="square" lIns="95250" tIns="95250" rIns="95250" bIns="95250" rtlCol="0" anchor="t">
            <a:spAutoFit/>
          </a:bodyPr>
          <a:lstStyle/>
          <a:p>
            <a:pPr>
              <a:lnSpc>
                <a:spcPct val="120000"/>
              </a:lnSpc>
              <a:spcBef>
                <a:spcPts val="375"/>
              </a:spcBef>
            </a:pPr>
            <a:r>
              <a:rPr lang="zh-CN" altLang="en-US" dirty="0">
                <a:solidFill>
                  <a:srgbClr val="333333"/>
                </a:solidFill>
                <a:latin typeface="华文楷体" panose="02010600040101010101" pitchFamily="2" charset="-122"/>
                <a:ea typeface="华文楷体" panose="02010600040101010101" pitchFamily="2" charset="-122"/>
                <a:cs typeface="阿里巴巴普惠体" pitchFamily="34" charset="-120"/>
              </a:rPr>
              <a:t>可以识别出人体的关键点，并可以正确连接建立起骨骼</a:t>
            </a:r>
          </a:p>
        </p:txBody>
      </p:sp>
      <p:sp>
        <p:nvSpPr>
          <p:cNvPr id="15" name="Text 13">
            <a:extLst>
              <a:ext uri="{FF2B5EF4-FFF2-40B4-BE49-F238E27FC236}">
                <a16:creationId xmlns:a16="http://schemas.microsoft.com/office/drawing/2014/main" id="{5122E343-4296-A966-60F0-23E7D1FD1392}"/>
              </a:ext>
            </a:extLst>
          </p:cNvPr>
          <p:cNvSpPr/>
          <p:nvPr/>
        </p:nvSpPr>
        <p:spPr>
          <a:xfrm>
            <a:off x="1883592" y="1779907"/>
            <a:ext cx="5628244" cy="505972"/>
          </a:xfrm>
          <a:prstGeom prst="rect">
            <a:avLst/>
          </a:prstGeom>
          <a:noFill/>
          <a:ln/>
        </p:spPr>
        <p:txBody>
          <a:bodyPr wrap="square" lIns="95250" tIns="95250" rIns="95250" bIns="95250" rtlCol="0" anchor="t">
            <a:spAutoFit/>
          </a:bodyPr>
          <a:lstStyle/>
          <a:p>
            <a:pPr>
              <a:lnSpc>
                <a:spcPct val="120000"/>
              </a:lnSpc>
              <a:spcBef>
                <a:spcPts val="375"/>
              </a:spcBef>
            </a:pPr>
            <a:r>
              <a:rPr lang="zh-CN" altLang="en-US" dirty="0">
                <a:solidFill>
                  <a:srgbClr val="333333"/>
                </a:solidFill>
                <a:latin typeface="华文楷体" panose="02010600040101010101" pitchFamily="2" charset="-122"/>
                <a:ea typeface="华文楷体" panose="02010600040101010101" pitchFamily="2" charset="-122"/>
                <a:cs typeface="阿里巴巴普惠体" pitchFamily="34" charset="-120"/>
              </a:rPr>
              <a:t>可以正确识别出图片里的人是什么动作</a:t>
            </a:r>
          </a:p>
        </p:txBody>
      </p:sp>
      <p:sp>
        <p:nvSpPr>
          <p:cNvPr id="17" name="Text 15">
            <a:extLst>
              <a:ext uri="{FF2B5EF4-FFF2-40B4-BE49-F238E27FC236}">
                <a16:creationId xmlns:a16="http://schemas.microsoft.com/office/drawing/2014/main" id="{E0954874-85E7-1EC7-72C4-B790BB609FA3}"/>
              </a:ext>
            </a:extLst>
          </p:cNvPr>
          <p:cNvSpPr/>
          <p:nvPr/>
        </p:nvSpPr>
        <p:spPr>
          <a:xfrm>
            <a:off x="1883592" y="2886680"/>
            <a:ext cx="5628244" cy="471091"/>
          </a:xfrm>
          <a:prstGeom prst="rect">
            <a:avLst/>
          </a:prstGeom>
          <a:noFill/>
          <a:ln/>
        </p:spPr>
        <p:txBody>
          <a:bodyPr wrap="square" lIns="95250" tIns="95250" rIns="95250" bIns="95250" rtlCol="0" anchor="t">
            <a:spAutoFit/>
          </a:bodyPr>
          <a:lstStyle/>
          <a:p>
            <a:pPr>
              <a:lnSpc>
                <a:spcPct val="120000"/>
              </a:lnSpc>
              <a:spcBef>
                <a:spcPts val="375"/>
              </a:spcBef>
            </a:pPr>
            <a:r>
              <a:rPr lang="zh-CN" altLang="en-US" sz="1600" dirty="0">
                <a:solidFill>
                  <a:srgbClr val="333333"/>
                </a:solidFill>
                <a:latin typeface="华文楷体" panose="02010600040101010101" pitchFamily="2" charset="-122"/>
                <a:ea typeface="华文楷体" panose="02010600040101010101" pitchFamily="2" charset="-122"/>
                <a:cs typeface="阿里巴巴普惠体" pitchFamily="34" charset="-120"/>
              </a:rPr>
              <a:t>可以检测出动作是否标准规范</a:t>
            </a:r>
          </a:p>
        </p:txBody>
      </p:sp>
      <p:pic>
        <p:nvPicPr>
          <p:cNvPr id="21" name="Image 0" descr="https://aippt.yongxianweilai.top/982b519c-5fad-11ef-96d7-0242ac170002.png">
            <a:extLst>
              <a:ext uri="{FF2B5EF4-FFF2-40B4-BE49-F238E27FC236}">
                <a16:creationId xmlns:a16="http://schemas.microsoft.com/office/drawing/2014/main" id="{5263F036-F663-31E8-05CE-C9DFD232C4BE}"/>
              </a:ext>
            </a:extLst>
          </p:cNvPr>
          <p:cNvPicPr>
            <a:picLocks noChangeAspect="1"/>
          </p:cNvPicPr>
          <p:nvPr/>
        </p:nvPicPr>
        <p:blipFill>
          <a:blip r:embed="rId3"/>
          <a:srcRect l="18182" r="6061"/>
          <a:stretch/>
        </p:blipFill>
        <p:spPr>
          <a:xfrm>
            <a:off x="-918700" y="1719816"/>
            <a:ext cx="1837399" cy="1839255"/>
          </a:xfrm>
          <a:prstGeom prst="ellipse">
            <a:avLst/>
          </a:prstGeom>
        </p:spPr>
      </p:pic>
    </p:spTree>
    <p:extLst>
      <p:ext uri="{BB962C8B-B14F-4D97-AF65-F5344CB8AC3E}">
        <p14:creationId xmlns:p14="http://schemas.microsoft.com/office/powerpoint/2010/main" val="28646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F4D2B-31D5-8AC1-21AB-BD29C8CC63A7}"/>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3701CAC-1400-BAAB-7A0F-C731E01AB647}"/>
              </a:ext>
            </a:extLst>
          </p:cNvPr>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a:extLst>
              <a:ext uri="{FF2B5EF4-FFF2-40B4-BE49-F238E27FC236}">
                <a16:creationId xmlns:a16="http://schemas.microsoft.com/office/drawing/2014/main" id="{E4FF65A8-DB63-AD9E-FAA6-CF3DF3B37604}"/>
              </a:ext>
            </a:extLst>
          </p:cNvPr>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a:extLst>
              <a:ext uri="{FF2B5EF4-FFF2-40B4-BE49-F238E27FC236}">
                <a16:creationId xmlns:a16="http://schemas.microsoft.com/office/drawing/2014/main" id="{96996167-61DC-F064-AFD9-8E74C9AB3460}"/>
              </a:ext>
            </a:extLst>
          </p:cNvPr>
          <p:cNvSpPr/>
          <p:nvPr/>
        </p:nvSpPr>
        <p:spPr>
          <a:xfrm>
            <a:off x="764835" y="-34402"/>
            <a:ext cx="7516251" cy="650947"/>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700" dirty="0">
                <a:solidFill>
                  <a:srgbClr val="1E497B"/>
                </a:solidFill>
                <a:latin typeface="FangSong" pitchFamily="34" charset="0"/>
                <a:ea typeface="FangSong" pitchFamily="34" charset="-122"/>
                <a:cs typeface="FangSong" pitchFamily="34" charset="-120"/>
              </a:rPr>
              <a:t>动态视频识别</a:t>
            </a:r>
            <a:endParaRPr lang="en-US" sz="1500" dirty="0"/>
          </a:p>
        </p:txBody>
      </p:sp>
      <p:pic>
        <p:nvPicPr>
          <p:cNvPr id="13" name="Image 0" descr="https://aippt.yongxianweilai.top/364f54f0-5d69-11ef-96d7-0242ac170002.png">
            <a:extLst>
              <a:ext uri="{FF2B5EF4-FFF2-40B4-BE49-F238E27FC236}">
                <a16:creationId xmlns:a16="http://schemas.microsoft.com/office/drawing/2014/main" id="{5C8B8303-CAAD-6AF4-2BC7-5F1706B16F9E}"/>
              </a:ext>
            </a:extLst>
          </p:cNvPr>
          <p:cNvPicPr>
            <a:picLocks noChangeAspect="1"/>
          </p:cNvPicPr>
          <p:nvPr/>
        </p:nvPicPr>
        <p:blipFill>
          <a:blip r:embed="rId3"/>
          <a:stretch>
            <a:fillRect/>
          </a:stretch>
        </p:blipFill>
        <p:spPr>
          <a:xfrm>
            <a:off x="6758295" y="523370"/>
            <a:ext cx="2385705" cy="4615901"/>
          </a:xfrm>
          <a:prstGeom prst="rect">
            <a:avLst/>
          </a:prstGeom>
        </p:spPr>
      </p:pic>
      <p:sp>
        <p:nvSpPr>
          <p:cNvPr id="15" name="文本框 14">
            <a:extLst>
              <a:ext uri="{FF2B5EF4-FFF2-40B4-BE49-F238E27FC236}">
                <a16:creationId xmlns:a16="http://schemas.microsoft.com/office/drawing/2014/main" id="{3C788190-BA84-A7A4-E27B-FA088CC1C86D}"/>
              </a:ext>
            </a:extLst>
          </p:cNvPr>
          <p:cNvSpPr txBox="1"/>
          <p:nvPr/>
        </p:nvSpPr>
        <p:spPr>
          <a:xfrm>
            <a:off x="519813" y="745876"/>
            <a:ext cx="5208633" cy="1477328"/>
          </a:xfrm>
          <a:prstGeom prst="rect">
            <a:avLst/>
          </a:prstGeom>
          <a:noFill/>
        </p:spPr>
        <p:txBody>
          <a:bodyPr wrap="square">
            <a:spAutoFit/>
          </a:bodyPr>
          <a:lstStyle/>
          <a:p>
            <a:pPr marL="266700"/>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在静态图片的基础上继续完善，继承前</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面</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的功能，</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应用在视频中的每一帧图片上。</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并通过分析视频中关键点的变化和动作特征，识别动作的开始和结束时间点，</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能够实现计数功能</a:t>
            </a:r>
          </a:p>
        </p:txBody>
      </p:sp>
    </p:spTree>
    <p:extLst>
      <p:ext uri="{BB962C8B-B14F-4D97-AF65-F5344CB8AC3E}">
        <p14:creationId xmlns:p14="http://schemas.microsoft.com/office/powerpoint/2010/main" val="385927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2A2AF-3743-BE51-C93F-9E4109E4A7AE}"/>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64053EAF-E403-A7FB-855C-A08F5C2404A5}"/>
              </a:ext>
            </a:extLst>
          </p:cNvPr>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a:extLst>
              <a:ext uri="{FF2B5EF4-FFF2-40B4-BE49-F238E27FC236}">
                <a16:creationId xmlns:a16="http://schemas.microsoft.com/office/drawing/2014/main" id="{D8CB3909-5332-F4FE-B0C6-5D2038F8C32F}"/>
              </a:ext>
            </a:extLst>
          </p:cNvPr>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a:extLst>
              <a:ext uri="{FF2B5EF4-FFF2-40B4-BE49-F238E27FC236}">
                <a16:creationId xmlns:a16="http://schemas.microsoft.com/office/drawing/2014/main" id="{83543FBE-40BC-CA47-96FC-DEE178B3E2D9}"/>
              </a:ext>
            </a:extLst>
          </p:cNvPr>
          <p:cNvSpPr/>
          <p:nvPr/>
        </p:nvSpPr>
        <p:spPr>
          <a:xfrm>
            <a:off x="975870" y="953866"/>
            <a:ext cx="3199144" cy="1041952"/>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rPr>
              <a:t>7</a:t>
            </a:r>
            <a:endParaRPr lang="en-US" sz="1500" dirty="0"/>
          </a:p>
        </p:txBody>
      </p:sp>
      <p:sp>
        <p:nvSpPr>
          <p:cNvPr id="5" name="Text 3">
            <a:extLst>
              <a:ext uri="{FF2B5EF4-FFF2-40B4-BE49-F238E27FC236}">
                <a16:creationId xmlns:a16="http://schemas.microsoft.com/office/drawing/2014/main" id="{C4FB6DC3-9C73-D8AA-2DE5-C2B43C9315C3}"/>
              </a:ext>
            </a:extLst>
          </p:cNvPr>
          <p:cNvSpPr/>
          <p:nvPr/>
        </p:nvSpPr>
        <p:spPr>
          <a:xfrm>
            <a:off x="763654" y="2522273"/>
            <a:ext cx="4775200" cy="733021"/>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zh-CN" altLang="en-US" sz="3150" dirty="0">
                <a:solidFill>
                  <a:srgbClr val="1E497B"/>
                </a:solidFill>
                <a:latin typeface="阿里普惠体Light" pitchFamily="34" charset="0"/>
                <a:ea typeface="阿里普惠体Light" pitchFamily="34" charset="-122"/>
                <a:cs typeface="阿里普惠体Light" pitchFamily="34" charset="-120"/>
              </a:rPr>
              <a:t>数据采集</a:t>
            </a:r>
            <a:endParaRPr lang="en-US" sz="1500" dirty="0"/>
          </a:p>
        </p:txBody>
      </p:sp>
    </p:spTree>
    <p:extLst>
      <p:ext uri="{BB962C8B-B14F-4D97-AF65-F5344CB8AC3E}">
        <p14:creationId xmlns:p14="http://schemas.microsoft.com/office/powerpoint/2010/main" val="2327139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2F7D-F687-657D-B591-3722530076DE}"/>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35CC3E0D-96B1-63FB-441C-4C3BA958318A}"/>
              </a:ext>
            </a:extLst>
          </p:cNvPr>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a:extLst>
              <a:ext uri="{FF2B5EF4-FFF2-40B4-BE49-F238E27FC236}">
                <a16:creationId xmlns:a16="http://schemas.microsoft.com/office/drawing/2014/main" id="{0CBB885F-44DC-1EF5-ABA3-2E4B96FEFD83}"/>
              </a:ext>
            </a:extLst>
          </p:cNvPr>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a:extLst>
              <a:ext uri="{FF2B5EF4-FFF2-40B4-BE49-F238E27FC236}">
                <a16:creationId xmlns:a16="http://schemas.microsoft.com/office/drawing/2014/main" id="{6AC79A18-1C9C-FE8C-F2CB-4D296B41BCCF}"/>
              </a:ext>
            </a:extLst>
          </p:cNvPr>
          <p:cNvSpPr/>
          <p:nvPr/>
        </p:nvSpPr>
        <p:spPr>
          <a:xfrm>
            <a:off x="764835" y="-34402"/>
            <a:ext cx="7516251" cy="650947"/>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zh-CN" altLang="en-US" sz="2700" dirty="0">
                <a:solidFill>
                  <a:srgbClr val="1E497B"/>
                </a:solidFill>
                <a:latin typeface="FangSong" pitchFamily="34" charset="0"/>
                <a:ea typeface="FangSong" pitchFamily="34" charset="-122"/>
              </a:rPr>
              <a:t>数据采集</a:t>
            </a:r>
            <a:endParaRPr lang="en-US" sz="1500" dirty="0"/>
          </a:p>
        </p:txBody>
      </p:sp>
      <p:pic>
        <p:nvPicPr>
          <p:cNvPr id="13" name="Image 0" descr="https://aippt.yongxianweilai.top/364f54f0-5d69-11ef-96d7-0242ac170002.png">
            <a:extLst>
              <a:ext uri="{FF2B5EF4-FFF2-40B4-BE49-F238E27FC236}">
                <a16:creationId xmlns:a16="http://schemas.microsoft.com/office/drawing/2014/main" id="{37F2E38C-DC77-B701-6B75-711EAC2E4DD7}"/>
              </a:ext>
            </a:extLst>
          </p:cNvPr>
          <p:cNvPicPr>
            <a:picLocks noChangeAspect="1"/>
          </p:cNvPicPr>
          <p:nvPr/>
        </p:nvPicPr>
        <p:blipFill>
          <a:blip r:embed="rId3"/>
          <a:stretch>
            <a:fillRect/>
          </a:stretch>
        </p:blipFill>
        <p:spPr>
          <a:xfrm>
            <a:off x="6758295" y="523370"/>
            <a:ext cx="2385705" cy="4615901"/>
          </a:xfrm>
          <a:prstGeom prst="rect">
            <a:avLst/>
          </a:prstGeom>
        </p:spPr>
      </p:pic>
      <p:sp>
        <p:nvSpPr>
          <p:cNvPr id="15" name="文本框 14">
            <a:extLst>
              <a:ext uri="{FF2B5EF4-FFF2-40B4-BE49-F238E27FC236}">
                <a16:creationId xmlns:a16="http://schemas.microsoft.com/office/drawing/2014/main" id="{B25980BA-2227-1D3C-C6C4-393BFC8053C0}"/>
              </a:ext>
            </a:extLst>
          </p:cNvPr>
          <p:cNvSpPr txBox="1"/>
          <p:nvPr/>
        </p:nvSpPr>
        <p:spPr>
          <a:xfrm>
            <a:off x="764835" y="835976"/>
            <a:ext cx="4572000" cy="923330"/>
          </a:xfrm>
          <a:prstGeom prst="rect">
            <a:avLst/>
          </a:prstGeom>
          <a:noFill/>
        </p:spPr>
        <p:txBody>
          <a:bodyPr wrap="square">
            <a:spAutoFit/>
          </a:bodyPr>
          <a:lstStyle/>
          <a:p>
            <a:pPr indent="266700"/>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计划</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先采用别人准备好的数据集，比如</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UCF101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HMDB51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。在整体功能完善后，在测试在实际应用场景中的效果。</a:t>
            </a:r>
          </a:p>
        </p:txBody>
      </p:sp>
    </p:spTree>
    <p:extLst>
      <p:ext uri="{BB962C8B-B14F-4D97-AF65-F5344CB8AC3E}">
        <p14:creationId xmlns:p14="http://schemas.microsoft.com/office/powerpoint/2010/main" val="3173860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0850" y="1816058"/>
            <a:ext cx="82423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Medium" pitchFamily="34" charset="0"/>
                <a:ea typeface="阿里普惠体Medium" pitchFamily="34" charset="-122"/>
                <a:cs typeface="阿里普惠体Medium" pitchFamily="34" charset="-120"/>
              </a:rPr>
              <a:t>THANKS！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p:cNvSpPr/>
          <p:nvPr/>
        </p:nvSpPr>
        <p:spPr>
          <a:xfrm>
            <a:off x="975870" y="953866"/>
            <a:ext cx="3199144" cy="108813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cs typeface="阿里普惠体Heavy" pitchFamily="34" charset="-120"/>
              </a:rPr>
              <a:t>1</a:t>
            </a:r>
            <a:endParaRPr lang="en-US" sz="1500" dirty="0"/>
          </a:p>
        </p:txBody>
      </p:sp>
      <p:sp>
        <p:nvSpPr>
          <p:cNvPr id="5" name="Text 3"/>
          <p:cNvSpPr/>
          <p:nvPr/>
        </p:nvSpPr>
        <p:spPr>
          <a:xfrm>
            <a:off x="763654" y="2522273"/>
            <a:ext cx="47752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Light" pitchFamily="34" charset="0"/>
                <a:ea typeface="阿里普惠体Light" pitchFamily="34" charset="-122"/>
                <a:cs typeface="阿里普惠体Light" pitchFamily="34" charset="-120"/>
              </a:rPr>
              <a:t> 人体动作识别概述</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人体动作识别的定义</a:t>
            </a:r>
            <a:endParaRPr lang="en-US" sz="1500" dirty="0"/>
          </a:p>
        </p:txBody>
      </p:sp>
      <p:sp>
        <p:nvSpPr>
          <p:cNvPr id="5" name="Text 3"/>
          <p:cNvSpPr/>
          <p:nvPr/>
        </p:nvSpPr>
        <p:spPr>
          <a:xfrm>
            <a:off x="0" y="3548793"/>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与面部识别、语音识别等技术相比，人体动作识别更侧重于对身体姿态和动作的捕捉和解读。</a:t>
            </a:r>
            <a:endParaRPr lang="en-US" sz="16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 基本概念阐述</a:t>
            </a:r>
            <a:endParaRPr lang="en-US" sz="2000" b="1" dirty="0"/>
          </a:p>
        </p:txBody>
      </p:sp>
      <p:sp>
        <p:nvSpPr>
          <p:cNvPr id="7" name="Text 5"/>
          <p:cNvSpPr/>
          <p:nvPr/>
        </p:nvSpPr>
        <p:spPr>
          <a:xfrm>
            <a:off x="0" y="3091593"/>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000000"/>
                </a:solidFill>
                <a:latin typeface="Microsoft Yahei" pitchFamily="34" charset="0"/>
                <a:ea typeface="Microsoft Yahei" pitchFamily="34" charset="-122"/>
                <a:cs typeface="Microsoft Yahei" pitchFamily="34" charset="-120"/>
              </a:rPr>
              <a:t> </a:t>
            </a:r>
            <a:r>
              <a:rPr lang="en-US" sz="2000" b="1" dirty="0">
                <a:solidFill>
                  <a:srgbClr val="000000"/>
                </a:solidFill>
                <a:latin typeface="Microsoft Yahei" pitchFamily="34" charset="0"/>
                <a:ea typeface="Microsoft Yahei" pitchFamily="34" charset="-122"/>
                <a:cs typeface="Microsoft Yahei" pitchFamily="34" charset="-120"/>
              </a:rPr>
              <a:t>与其他识别技术的区别</a:t>
            </a:r>
            <a:endParaRPr lang="en-US" sz="1500" b="1" dirty="0"/>
          </a:p>
        </p:txBody>
      </p:sp>
      <p:sp>
        <p:nvSpPr>
          <p:cNvPr id="8" name="Text 6"/>
          <p:cNvSpPr/>
          <p:nvPr/>
        </p:nvSpPr>
        <p:spPr>
          <a:xfrm>
            <a:off x="0" y="1457015"/>
            <a:ext cx="3249664"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人体动作识别是通过各种技术手段对人体动作进行感知、分析和理解的过程。</a:t>
            </a:r>
            <a:endParaRPr lang="en-US" sz="3200" dirty="0"/>
          </a:p>
        </p:txBody>
      </p:sp>
      <p:sp>
        <p:nvSpPr>
          <p:cNvPr id="9" name="Text 7"/>
          <p:cNvSpPr/>
          <p:nvPr/>
        </p:nvSpPr>
        <p:spPr>
          <a:xfrm>
            <a:off x="5997277" y="1457015"/>
            <a:ext cx="3146723" cy="931024"/>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作为计算机视觉和人工智能的重要分支，为智能交互等领域提供关键技术支持。</a:t>
            </a:r>
            <a:endParaRPr lang="en-US" sz="1600" dirty="0"/>
          </a:p>
        </p:txBody>
      </p:sp>
      <p:sp>
        <p:nvSpPr>
          <p:cNvPr id="10" name="Text 8"/>
          <p:cNvSpPr/>
          <p:nvPr/>
        </p:nvSpPr>
        <p:spPr>
          <a:xfrm>
            <a:off x="5997277" y="999815"/>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000000"/>
                </a:solidFill>
                <a:latin typeface="Microsoft Yahei" pitchFamily="34" charset="0"/>
                <a:ea typeface="Microsoft Yahei" pitchFamily="34" charset="-122"/>
                <a:cs typeface="Microsoft Yahei" pitchFamily="34" charset="-120"/>
              </a:rPr>
              <a:t> </a:t>
            </a:r>
            <a:r>
              <a:rPr lang="en-US" sz="2000" b="1" dirty="0">
                <a:solidFill>
                  <a:srgbClr val="000000"/>
                </a:solidFill>
                <a:latin typeface="Microsoft Yahei" pitchFamily="34" charset="0"/>
                <a:ea typeface="Microsoft Yahei" pitchFamily="34" charset="-122"/>
                <a:cs typeface="Microsoft Yahei" pitchFamily="34" charset="-120"/>
              </a:rPr>
              <a:t>在科技领域的定位</a:t>
            </a:r>
            <a:endParaRPr lang="en-US" sz="15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000000"/>
                </a:solidFill>
                <a:latin typeface="Microsoft Yahei" pitchFamily="34" charset="0"/>
                <a:ea typeface="Microsoft Yahei" pitchFamily="34" charset="-122"/>
                <a:cs typeface="Microsoft Yahei" pitchFamily="34" charset="-120"/>
              </a:rPr>
              <a:t> </a:t>
            </a:r>
            <a:r>
              <a:rPr lang="en-US" sz="2000" b="1" dirty="0">
                <a:solidFill>
                  <a:srgbClr val="000000"/>
                </a:solidFill>
                <a:latin typeface="Microsoft Yahei" pitchFamily="34" charset="0"/>
                <a:ea typeface="Microsoft Yahei" pitchFamily="34" charset="-122"/>
                <a:cs typeface="Microsoft Yahei" pitchFamily="34" charset="-120"/>
              </a:rPr>
              <a:t>主要研究方向</a:t>
            </a:r>
            <a:endParaRPr lang="en-US" sz="1500" b="1" dirty="0"/>
          </a:p>
        </p:txBody>
      </p:sp>
      <p:sp>
        <p:nvSpPr>
          <p:cNvPr id="12" name="Text 10"/>
          <p:cNvSpPr/>
          <p:nvPr/>
        </p:nvSpPr>
        <p:spPr>
          <a:xfrm>
            <a:off x="5997277" y="3548793"/>
            <a:ext cx="3146723"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包括动作特征提取、模型优化等多个方面。</a:t>
            </a:r>
            <a:endParaRPr lang="en-US" sz="1600" dirty="0"/>
          </a:p>
        </p:txBody>
      </p:sp>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人体动作识别的重要性</a:t>
            </a:r>
            <a:endParaRPr lang="en-US" sz="1500" dirty="0"/>
          </a:p>
        </p:txBody>
      </p:sp>
      <p:sp>
        <p:nvSpPr>
          <p:cNvPr id="5" name="Shape 3"/>
          <p:cNvSpPr/>
          <p:nvPr/>
        </p:nvSpPr>
        <p:spPr>
          <a:xfrm>
            <a:off x="1580791" y="756094"/>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6" name="Text 4"/>
          <p:cNvSpPr/>
          <p:nvPr/>
        </p:nvSpPr>
        <p:spPr>
          <a:xfrm>
            <a:off x="1531442" y="660542"/>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1</a:t>
            </a:r>
            <a:endParaRPr lang="en-US" sz="1500" dirty="0"/>
          </a:p>
        </p:txBody>
      </p:sp>
      <p:sp>
        <p:nvSpPr>
          <p:cNvPr id="7" name="Shape 5"/>
          <p:cNvSpPr/>
          <p:nvPr/>
        </p:nvSpPr>
        <p:spPr>
          <a:xfrm>
            <a:off x="1580791" y="1875460"/>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8" name="Text 6"/>
          <p:cNvSpPr/>
          <p:nvPr/>
        </p:nvSpPr>
        <p:spPr>
          <a:xfrm>
            <a:off x="1531442" y="1779907"/>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2</a:t>
            </a:r>
            <a:endParaRPr lang="en-US" sz="1500" dirty="0"/>
          </a:p>
        </p:txBody>
      </p:sp>
      <p:sp>
        <p:nvSpPr>
          <p:cNvPr id="9" name="Shape 7"/>
          <p:cNvSpPr/>
          <p:nvPr/>
        </p:nvSpPr>
        <p:spPr>
          <a:xfrm>
            <a:off x="1580791" y="298223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0" name="Text 8"/>
          <p:cNvSpPr/>
          <p:nvPr/>
        </p:nvSpPr>
        <p:spPr>
          <a:xfrm>
            <a:off x="1531442" y="2886680"/>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3</a:t>
            </a:r>
            <a:endParaRPr lang="en-US" sz="1500" dirty="0"/>
          </a:p>
        </p:txBody>
      </p:sp>
      <p:sp>
        <p:nvSpPr>
          <p:cNvPr id="11" name="Shape 9"/>
          <p:cNvSpPr/>
          <p:nvPr/>
        </p:nvSpPr>
        <p:spPr>
          <a:xfrm>
            <a:off x="1580791" y="4119262"/>
            <a:ext cx="266095" cy="266095"/>
          </a:xfrm>
          <a:custGeom>
            <a:avLst/>
            <a:gdLst/>
            <a:ahLst/>
            <a:cxnLst/>
            <a:rect l="l" t="t" r="r" b="b"/>
            <a:pathLst>
              <a:path w="266095" h="266095">
                <a:moveTo>
                  <a:pt x="33262" y="0"/>
                </a:moveTo>
                <a:lnTo>
                  <a:pt x="232833" y="0"/>
                </a:lnTo>
                <a:quadBezTo>
                  <a:pt x="266095" y="0"/>
                  <a:pt x="266095" y="33262"/>
                </a:quadBezTo>
                <a:lnTo>
                  <a:pt x="266095" y="232833"/>
                </a:lnTo>
                <a:quadBezTo>
                  <a:pt x="266095" y="266095"/>
                  <a:pt x="232833" y="266095"/>
                </a:quadBezTo>
                <a:lnTo>
                  <a:pt x="33262" y="266095"/>
                </a:lnTo>
                <a:quadBezTo>
                  <a:pt x="0" y="266095"/>
                  <a:pt x="0" y="232833"/>
                </a:quadBezTo>
                <a:lnTo>
                  <a:pt x="0" y="33262"/>
                </a:lnTo>
                <a:quadBezTo>
                  <a:pt x="0" y="0"/>
                  <a:pt x="33262" y="0"/>
                </a:quadBezTo>
                <a:close/>
              </a:path>
            </a:pathLst>
          </a:custGeom>
          <a:solidFill>
            <a:srgbClr val="19272C"/>
          </a:solidFill>
          <a:ln/>
        </p:spPr>
      </p:sp>
      <p:sp>
        <p:nvSpPr>
          <p:cNvPr id="12" name="Text 10"/>
          <p:cNvSpPr/>
          <p:nvPr/>
        </p:nvSpPr>
        <p:spPr>
          <a:xfrm>
            <a:off x="1531442" y="4014566"/>
            <a:ext cx="354794" cy="457200"/>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1350" dirty="0">
                <a:solidFill>
                  <a:srgbClr val="FFFFFF"/>
                </a:solidFill>
                <a:latin typeface="PingFang SC" pitchFamily="34" charset="0"/>
                <a:ea typeface="PingFang SC" pitchFamily="34" charset="-122"/>
                <a:cs typeface="PingFang SC" pitchFamily="34" charset="-120"/>
              </a:rPr>
              <a:t>4</a:t>
            </a:r>
            <a:endParaRPr lang="en-US" sz="1500" dirty="0"/>
          </a:p>
        </p:txBody>
      </p:sp>
      <p:sp>
        <p:nvSpPr>
          <p:cNvPr id="13" name="Text 11"/>
          <p:cNvSpPr/>
          <p:nvPr/>
        </p:nvSpPr>
        <p:spPr>
          <a:xfrm>
            <a:off x="1883592" y="660542"/>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对生活便利性的提升</a:t>
            </a:r>
            <a:endParaRPr lang="en-US" sz="1500" dirty="0"/>
          </a:p>
        </p:txBody>
      </p:sp>
      <p:sp>
        <p:nvSpPr>
          <p:cNvPr id="14" name="Text 12"/>
          <p:cNvSpPr/>
          <p:nvPr/>
        </p:nvSpPr>
        <p:spPr>
          <a:xfrm>
            <a:off x="1886236" y="1117742"/>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使智能家居等领域的操作更加便捷和智能化。</a:t>
            </a:r>
            <a:endParaRPr lang="en-US" sz="1500" dirty="0"/>
          </a:p>
        </p:txBody>
      </p:sp>
      <p:sp>
        <p:nvSpPr>
          <p:cNvPr id="15" name="Text 13"/>
          <p:cNvSpPr/>
          <p:nvPr/>
        </p:nvSpPr>
        <p:spPr>
          <a:xfrm>
            <a:off x="1883592" y="1779907"/>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在安全保障方面的作用</a:t>
            </a:r>
            <a:endParaRPr lang="en-US" sz="1500" dirty="0"/>
          </a:p>
        </p:txBody>
      </p:sp>
      <p:sp>
        <p:nvSpPr>
          <p:cNvPr id="16" name="Text 14"/>
          <p:cNvSpPr/>
          <p:nvPr/>
        </p:nvSpPr>
        <p:spPr>
          <a:xfrm>
            <a:off x="1886236" y="2237107"/>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能够及时发现异常行为，保障公共安全。</a:t>
            </a:r>
            <a:endParaRPr lang="en-US" sz="1500" dirty="0"/>
          </a:p>
        </p:txBody>
      </p:sp>
      <p:sp>
        <p:nvSpPr>
          <p:cNvPr id="17" name="Text 15"/>
          <p:cNvSpPr/>
          <p:nvPr/>
        </p:nvSpPr>
        <p:spPr>
          <a:xfrm>
            <a:off x="1883592" y="2886680"/>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对医疗康复的意义</a:t>
            </a:r>
            <a:endParaRPr lang="en-US" sz="1500" dirty="0"/>
          </a:p>
        </p:txBody>
      </p:sp>
      <p:sp>
        <p:nvSpPr>
          <p:cNvPr id="18" name="Text 16"/>
          <p:cNvSpPr/>
          <p:nvPr/>
        </p:nvSpPr>
        <p:spPr>
          <a:xfrm>
            <a:off x="1886236" y="3343880"/>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为患者提供更精准的康复评估和训练方案。</a:t>
            </a:r>
            <a:endParaRPr lang="en-US" sz="1500" dirty="0"/>
          </a:p>
        </p:txBody>
      </p:sp>
      <p:sp>
        <p:nvSpPr>
          <p:cNvPr id="19" name="Text 17"/>
          <p:cNvSpPr/>
          <p:nvPr/>
        </p:nvSpPr>
        <p:spPr>
          <a:xfrm>
            <a:off x="1883592" y="4014566"/>
            <a:ext cx="5628244" cy="457200"/>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1500" dirty="0">
                <a:solidFill>
                  <a:srgbClr val="333333"/>
                </a:solidFill>
                <a:latin typeface="阿里巴巴普惠体" pitchFamily="34" charset="0"/>
                <a:ea typeface="阿里巴巴普惠体" pitchFamily="34" charset="-122"/>
                <a:cs typeface="阿里巴巴普惠体" pitchFamily="34" charset="-120"/>
              </a:rPr>
              <a:t> 推动体育训练的发展</a:t>
            </a:r>
            <a:endParaRPr lang="en-US" sz="1500" dirty="0"/>
          </a:p>
        </p:txBody>
      </p:sp>
      <p:sp>
        <p:nvSpPr>
          <p:cNvPr id="20" name="Text 18"/>
          <p:cNvSpPr/>
          <p:nvPr/>
        </p:nvSpPr>
        <p:spPr>
          <a:xfrm>
            <a:off x="1886236" y="4471766"/>
            <a:ext cx="5628244" cy="402336"/>
          </a:xfrm>
          <a:prstGeom prst="rect">
            <a:avLst/>
          </a:prstGeom>
          <a:noFill/>
          <a:ln/>
        </p:spPr>
        <p:txBody>
          <a:bodyPr wrap="square" lIns="95250" tIns="95250" rIns="95250" bIns="95250" rtlCol="0" anchor="t">
            <a:spAutoFit/>
          </a:bodyPr>
          <a:lstStyle/>
          <a:p>
            <a:pPr marL="0" indent="0" algn="just">
              <a:lnSpc>
                <a:spcPct val="96000"/>
              </a:lnSpc>
              <a:spcBef>
                <a:spcPts val="375"/>
              </a:spcBef>
              <a:buNone/>
            </a:pPr>
            <a:r>
              <a:rPr lang="en-US" sz="1200" dirty="0">
                <a:solidFill>
                  <a:srgbClr val="3B3B3B"/>
                </a:solidFill>
                <a:latin typeface="阿里巴巴普惠体" pitchFamily="34" charset="0"/>
                <a:ea typeface="阿里巴巴普惠体" pitchFamily="34" charset="-122"/>
                <a:cs typeface="阿里巴巴普惠体" pitchFamily="34" charset="-120"/>
              </a:rPr>
              <a:t>辅助运动员进行技术分析和训练优化。</a:t>
            </a:r>
            <a:endParaRPr lang="en-US" sz="1500" dirty="0"/>
          </a:p>
        </p:txBody>
      </p:sp>
      <p:pic>
        <p:nvPicPr>
          <p:cNvPr id="21" name="Image 0" descr="https://aippt.yongxianweilai.top/982b519c-5fad-11ef-96d7-0242ac170002.png"/>
          <p:cNvPicPr>
            <a:picLocks noChangeAspect="1"/>
          </p:cNvPicPr>
          <p:nvPr/>
        </p:nvPicPr>
        <p:blipFill>
          <a:blip r:embed="rId4"/>
          <a:srcRect l="18182" r="6061"/>
          <a:stretch/>
        </p:blipFill>
        <p:spPr>
          <a:xfrm>
            <a:off x="-918700" y="1719816"/>
            <a:ext cx="1837399" cy="1839255"/>
          </a:xfrm>
          <a:prstGeom prst="ellipse">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83943"/>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 人体动作识别的应用场景概述</a:t>
            </a:r>
            <a:endParaRPr lang="en-US" sz="1500" dirty="0"/>
          </a:p>
        </p:txBody>
      </p:sp>
      <p:sp>
        <p:nvSpPr>
          <p:cNvPr id="5" name="Text 3"/>
          <p:cNvSpPr/>
          <p:nvPr/>
        </p:nvSpPr>
        <p:spPr>
          <a:xfrm>
            <a:off x="400347" y="1113316"/>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涵盖医疗、安防、体育等多个领域。</a:t>
            </a:r>
            <a:endParaRPr lang="en-US" sz="1500" dirty="0"/>
          </a:p>
        </p:txBody>
      </p:sp>
      <p:sp>
        <p:nvSpPr>
          <p:cNvPr id="6" name="Text 4"/>
          <p:cNvSpPr/>
          <p:nvPr/>
        </p:nvSpPr>
        <p:spPr>
          <a:xfrm>
            <a:off x="400347" y="656116"/>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10"/>
              </a:spcBef>
              <a:buSzPct val="100000"/>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常见应用领域列举</a:t>
            </a:r>
            <a:endParaRPr lang="en-US" sz="1500" dirty="0"/>
          </a:p>
        </p:txBody>
      </p:sp>
      <p:sp>
        <p:nvSpPr>
          <p:cNvPr id="7" name="Text 5"/>
          <p:cNvSpPr/>
          <p:nvPr/>
        </p:nvSpPr>
        <p:spPr>
          <a:xfrm>
            <a:off x="400347" y="2200101"/>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医疗领域注重精准性，安防领域强调实时性等。</a:t>
            </a:r>
            <a:endParaRPr lang="en-US" sz="1500" dirty="0"/>
          </a:p>
        </p:txBody>
      </p:sp>
      <p:sp>
        <p:nvSpPr>
          <p:cNvPr id="8" name="Text 6"/>
          <p:cNvSpPr/>
          <p:nvPr/>
        </p:nvSpPr>
        <p:spPr>
          <a:xfrm>
            <a:off x="400347" y="1742901"/>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不同场景的需求特点</a:t>
            </a:r>
            <a:endParaRPr lang="en-US" sz="1500" dirty="0"/>
          </a:p>
        </p:txBody>
      </p:sp>
      <p:sp>
        <p:nvSpPr>
          <p:cNvPr id="9" name="Text 7"/>
          <p:cNvSpPr/>
          <p:nvPr/>
        </p:nvSpPr>
        <p:spPr>
          <a:xfrm>
            <a:off x="400347" y="328852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随着技术进步，应用场景将不断拓展和深化。</a:t>
            </a:r>
            <a:endParaRPr lang="en-US" sz="1500" dirty="0"/>
          </a:p>
        </p:txBody>
      </p:sp>
      <p:sp>
        <p:nvSpPr>
          <p:cNvPr id="10" name="Text 8"/>
          <p:cNvSpPr/>
          <p:nvPr/>
        </p:nvSpPr>
        <p:spPr>
          <a:xfrm>
            <a:off x="400347" y="283132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应用场景的发展趋势</a:t>
            </a:r>
            <a:endParaRPr lang="en-US" sz="1500" dirty="0"/>
          </a:p>
        </p:txBody>
      </p:sp>
      <p:sp>
        <p:nvSpPr>
          <p:cNvPr id="11" name="Text 9"/>
          <p:cNvSpPr/>
          <p:nvPr/>
        </p:nvSpPr>
        <p:spPr>
          <a:xfrm>
            <a:off x="400347" y="4411980"/>
            <a:ext cx="6284174" cy="457200"/>
          </a:xfrm>
          <a:prstGeom prst="rect">
            <a:avLst/>
          </a:prstGeom>
          <a:noFill/>
          <a:ln/>
        </p:spPr>
        <p:txBody>
          <a:bodyPr wrap="square" lIns="95250" tIns="95250" rIns="95250" bIns="95250" rtlCol="0" anchor="t">
            <a:spAutoFit/>
          </a:bodyPr>
          <a:lstStyle/>
          <a:p>
            <a:pPr marL="0" indent="0" algn="just">
              <a:lnSpc>
                <a:spcPct val="120000"/>
              </a:lnSpc>
              <a:spcBef>
                <a:spcPts val="375"/>
              </a:spcBef>
              <a:buNone/>
            </a:pPr>
            <a:r>
              <a:rPr lang="en-US" sz="1200" dirty="0">
                <a:solidFill>
                  <a:srgbClr val="000000"/>
                </a:solidFill>
                <a:latin typeface="STXihei" pitchFamily="34" charset="0"/>
                <a:ea typeface="STXihei" pitchFamily="34" charset="-122"/>
                <a:cs typeface="STXihei" pitchFamily="34" charset="-120"/>
              </a:rPr>
              <a:t>如在教育、娱乐等领域的创新应用可能性。</a:t>
            </a:r>
            <a:endParaRPr lang="en-US" sz="1500" dirty="0"/>
          </a:p>
        </p:txBody>
      </p:sp>
      <p:sp>
        <p:nvSpPr>
          <p:cNvPr id="12" name="Text 10"/>
          <p:cNvSpPr/>
          <p:nvPr/>
        </p:nvSpPr>
        <p:spPr>
          <a:xfrm>
            <a:off x="400347" y="3954780"/>
            <a:ext cx="6284174" cy="424090"/>
          </a:xfrm>
          <a:prstGeom prst="rect">
            <a:avLst/>
          </a:prstGeom>
          <a:noFill/>
          <a:ln/>
        </p:spPr>
        <p:txBody>
          <a:bodyPr wrap="square" lIns="95250" tIns="95250" rIns="95250" bIns="95250" rtlCol="0" anchor="t">
            <a:spAutoFit/>
          </a:bodyPr>
          <a:lstStyle/>
          <a:p>
            <a:pPr marL="285750" indent="-285750">
              <a:lnSpc>
                <a:spcPct val="120000"/>
              </a:lnSpc>
              <a:spcBef>
                <a:spcPts val="375"/>
              </a:spcBef>
              <a:buFont typeface="Arial" panose="020B0604020202020204" pitchFamily="34" charset="0"/>
              <a:buChar char="•"/>
            </a:pPr>
            <a:r>
              <a:rPr lang="en-US" sz="1350" b="1" dirty="0" err="1">
                <a:solidFill>
                  <a:srgbClr val="000000"/>
                </a:solidFill>
                <a:latin typeface="微软雅黑" pitchFamily="34" charset="0"/>
                <a:ea typeface="微软雅黑" pitchFamily="34" charset="-122"/>
                <a:cs typeface="微软雅黑" pitchFamily="34" charset="-120"/>
              </a:rPr>
              <a:t>潜在的应用场景探索</a:t>
            </a:r>
            <a:endParaRPr lang="en-US" sz="1500" dirty="0"/>
          </a:p>
        </p:txBody>
      </p:sp>
      <p:pic>
        <p:nvPicPr>
          <p:cNvPr id="13" name="Image 0" descr="https://aippt.yongxianweilai.top/364f54f0-5d69-11ef-96d7-0242ac170002.png"/>
          <p:cNvPicPr>
            <a:picLocks noChangeAspect="1"/>
          </p:cNvPicPr>
          <p:nvPr/>
        </p:nvPicPr>
        <p:blipFill>
          <a:blip r:embed="rId4"/>
          <a:stretch>
            <a:fillRect/>
          </a:stretch>
        </p:blipFill>
        <p:spPr>
          <a:xfrm>
            <a:off x="6758295" y="523370"/>
            <a:ext cx="2385705" cy="46159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9860" y="605980"/>
            <a:ext cx="1701209" cy="1783907"/>
          </a:xfrm>
          <a:custGeom>
            <a:avLst/>
            <a:gdLst/>
            <a:ahLst/>
            <a:cxnLst/>
            <a:rect l="l" t="t" r="r" b="b"/>
            <a:pathLst>
              <a:path w="1701209" h="1783907">
                <a:moveTo>
                  <a:pt x="0" y="891953"/>
                </a:moveTo>
                <a:cubicBezTo>
                  <a:pt x="2345" y="400218"/>
                  <a:pt x="383776" y="3233"/>
                  <a:pt x="852721" y="4463"/>
                </a:cubicBezTo>
                <a:cubicBezTo>
                  <a:pt x="1321665" y="5692"/>
                  <a:pt x="1701199" y="404672"/>
                  <a:pt x="1701199" y="896413"/>
                </a:cubicBezTo>
                <a:cubicBezTo>
                  <a:pt x="1701199" y="1388155"/>
                  <a:pt x="1321665" y="1787135"/>
                  <a:pt x="852721" y="1788364"/>
                </a:cubicBezTo>
                <a:cubicBezTo>
                  <a:pt x="383776" y="1789593"/>
                  <a:pt x="2345" y="1392609"/>
                  <a:pt x="0" y="900873"/>
                </a:cubicBezTo>
                <a:close/>
                <a:moveTo>
                  <a:pt x="1275907" y="891953"/>
                </a:moveTo>
                <a:cubicBezTo>
                  <a:pt x="1273566" y="646530"/>
                  <a:pt x="1082554" y="449215"/>
                  <a:pt x="848499" y="450442"/>
                </a:cubicBezTo>
                <a:cubicBezTo>
                  <a:pt x="614444" y="451669"/>
                  <a:pt x="425324" y="650977"/>
                  <a:pt x="425324" y="896413"/>
                </a:cubicBezTo>
                <a:cubicBezTo>
                  <a:pt x="425324" y="1141849"/>
                  <a:pt x="614444" y="1341157"/>
                  <a:pt x="848499" y="1342384"/>
                </a:cubicBezTo>
                <a:cubicBezTo>
                  <a:pt x="1082554" y="1343612"/>
                  <a:pt x="1273566" y="1146297"/>
                  <a:pt x="1275907" y="900873"/>
                </a:cubicBezTo>
                <a:close/>
              </a:path>
            </a:pathLst>
          </a:custGeom>
          <a:solidFill>
            <a:srgbClr val="B5C4D3"/>
          </a:solidFill>
          <a:ln/>
        </p:spPr>
      </p:sp>
      <p:sp>
        <p:nvSpPr>
          <p:cNvPr id="3" name="Shape 1"/>
          <p:cNvSpPr/>
          <p:nvPr/>
        </p:nvSpPr>
        <p:spPr>
          <a:xfrm>
            <a:off x="6719068" y="2389887"/>
            <a:ext cx="1216837" cy="1184467"/>
          </a:xfrm>
          <a:custGeom>
            <a:avLst/>
            <a:gdLst/>
            <a:ahLst/>
            <a:cxnLst/>
            <a:rect l="l" t="t" r="r" b="b"/>
            <a:pathLst>
              <a:path w="1216837" h="1184467">
                <a:moveTo>
                  <a:pt x="0" y="592233"/>
                </a:moveTo>
                <a:cubicBezTo>
                  <a:pt x="1677" y="265734"/>
                  <a:pt x="274507" y="2147"/>
                  <a:pt x="609932" y="2963"/>
                </a:cubicBezTo>
                <a:cubicBezTo>
                  <a:pt x="945357" y="3779"/>
                  <a:pt x="1216830" y="268691"/>
                  <a:pt x="1216830" y="595195"/>
                </a:cubicBezTo>
                <a:cubicBezTo>
                  <a:pt x="1216830" y="921698"/>
                  <a:pt x="945357" y="1186610"/>
                  <a:pt x="609932" y="1187426"/>
                </a:cubicBezTo>
                <a:cubicBezTo>
                  <a:pt x="274507" y="1188243"/>
                  <a:pt x="1677" y="924655"/>
                  <a:pt x="0" y="598156"/>
                </a:cubicBezTo>
                <a:close/>
                <a:moveTo>
                  <a:pt x="912628" y="592233"/>
                </a:moveTo>
                <a:cubicBezTo>
                  <a:pt x="910954" y="429279"/>
                  <a:pt x="774327" y="298267"/>
                  <a:pt x="606913" y="299082"/>
                </a:cubicBezTo>
                <a:cubicBezTo>
                  <a:pt x="439498" y="299896"/>
                  <a:pt x="304225" y="432232"/>
                  <a:pt x="304225" y="595195"/>
                </a:cubicBezTo>
                <a:cubicBezTo>
                  <a:pt x="304225" y="758158"/>
                  <a:pt x="439498" y="890493"/>
                  <a:pt x="606913" y="891308"/>
                </a:cubicBezTo>
                <a:cubicBezTo>
                  <a:pt x="774327" y="892123"/>
                  <a:pt x="910954" y="761111"/>
                  <a:pt x="912628" y="598156"/>
                </a:cubicBezTo>
                <a:close/>
              </a:path>
            </a:pathLst>
          </a:custGeom>
          <a:solidFill>
            <a:srgbClr val="1E497B"/>
          </a:solidFill>
          <a:ln/>
        </p:spPr>
      </p:sp>
      <p:sp>
        <p:nvSpPr>
          <p:cNvPr id="4" name="Text 2"/>
          <p:cNvSpPr/>
          <p:nvPr/>
        </p:nvSpPr>
        <p:spPr>
          <a:xfrm>
            <a:off x="975870" y="953866"/>
            <a:ext cx="3199144" cy="1088136"/>
          </a:xfrm>
          <a:prstGeom prst="rect">
            <a:avLst/>
          </a:prstGeom>
          <a:noFill/>
          <a:ln/>
        </p:spPr>
        <p:txBody>
          <a:bodyPr wrap="square" lIns="95250" tIns="95250" rIns="95250" bIns="95250" rtlCol="0" anchor="t">
            <a:spAutoFit/>
          </a:bodyPr>
          <a:lstStyle/>
          <a:p>
            <a:pPr marL="0" indent="0" algn="r">
              <a:lnSpc>
                <a:spcPct val="120000"/>
              </a:lnSpc>
              <a:spcBef>
                <a:spcPts val="375"/>
              </a:spcBef>
              <a:buNone/>
            </a:pPr>
            <a:r>
              <a:rPr lang="en-US" sz="4950" b="1" dirty="0">
                <a:solidFill>
                  <a:srgbClr val="1E497B"/>
                </a:solidFill>
                <a:latin typeface="阿里普惠体Heavy" pitchFamily="34" charset="0"/>
                <a:ea typeface="阿里普惠体Heavy" pitchFamily="34" charset="-122"/>
                <a:cs typeface="阿里普惠体Heavy" pitchFamily="34" charset="-120"/>
              </a:rPr>
              <a:t>2</a:t>
            </a:r>
            <a:endParaRPr lang="en-US" sz="1500" dirty="0"/>
          </a:p>
        </p:txBody>
      </p:sp>
      <p:sp>
        <p:nvSpPr>
          <p:cNvPr id="5" name="Text 3"/>
          <p:cNvSpPr/>
          <p:nvPr/>
        </p:nvSpPr>
        <p:spPr>
          <a:xfrm>
            <a:off x="763654" y="2522273"/>
            <a:ext cx="4775200" cy="758952"/>
          </a:xfrm>
          <a:prstGeom prst="rect">
            <a:avLst/>
          </a:prstGeom>
          <a:noFill/>
          <a:ln/>
        </p:spPr>
        <p:txBody>
          <a:bodyPr wrap="square" lIns="95250" tIns="95250" rIns="95250" bIns="95250" rtlCol="0" anchor="t">
            <a:spAutoFit/>
          </a:bodyPr>
          <a:lstStyle/>
          <a:p>
            <a:pPr marL="0" indent="0" algn="ctr">
              <a:lnSpc>
                <a:spcPct val="120000"/>
              </a:lnSpc>
              <a:spcBef>
                <a:spcPts val="375"/>
              </a:spcBef>
              <a:buNone/>
            </a:pPr>
            <a:r>
              <a:rPr lang="en-US" sz="3150" dirty="0">
                <a:solidFill>
                  <a:srgbClr val="1E497B"/>
                </a:solidFill>
                <a:latin typeface="阿里普惠体Light" pitchFamily="34" charset="0"/>
                <a:ea typeface="阿里普惠体Light" pitchFamily="34" charset="-122"/>
                <a:cs typeface="阿里普惠体Light" pitchFamily="34" charset="-120"/>
              </a:rPr>
              <a:t>人体动作识别的发展历史</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9070"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1E497B"/>
          </a:solidFill>
          <a:ln/>
        </p:spPr>
      </p:sp>
      <p:sp>
        <p:nvSpPr>
          <p:cNvPr id="3" name="Shape 1"/>
          <p:cNvSpPr/>
          <p:nvPr/>
        </p:nvSpPr>
        <p:spPr>
          <a:xfrm>
            <a:off x="366233" y="141767"/>
            <a:ext cx="307163" cy="342605"/>
          </a:xfrm>
          <a:custGeom>
            <a:avLst/>
            <a:gdLst/>
            <a:ahLst/>
            <a:cxnLst/>
            <a:rect l="l" t="t" r="r" b="b"/>
            <a:pathLst>
              <a:path w="307163" h="342605">
                <a:moveTo>
                  <a:pt x="153581" y="0"/>
                </a:moveTo>
                <a:cubicBezTo>
                  <a:pt x="238345" y="0"/>
                  <a:pt x="307163" y="76758"/>
                  <a:pt x="307163" y="171302"/>
                </a:cubicBezTo>
                <a:cubicBezTo>
                  <a:pt x="307163" y="265847"/>
                  <a:pt x="238345" y="342605"/>
                  <a:pt x="153581" y="342605"/>
                </a:cubicBezTo>
                <a:cubicBezTo>
                  <a:pt x="68818" y="342605"/>
                  <a:pt x="0" y="265847"/>
                  <a:pt x="0" y="171302"/>
                </a:cubicBezTo>
                <a:cubicBezTo>
                  <a:pt x="0" y="76758"/>
                  <a:pt x="68818" y="0"/>
                  <a:pt x="153581" y="0"/>
                </a:cubicBezTo>
                <a:close/>
              </a:path>
            </a:pathLst>
          </a:custGeom>
          <a:solidFill>
            <a:srgbClr val="D59E18"/>
          </a:solidFill>
          <a:ln/>
        </p:spPr>
      </p:sp>
      <p:sp>
        <p:nvSpPr>
          <p:cNvPr id="4" name="Text 2"/>
          <p:cNvSpPr/>
          <p:nvPr/>
        </p:nvSpPr>
        <p:spPr>
          <a:xfrm>
            <a:off x="764835" y="-34402"/>
            <a:ext cx="7516251" cy="694944"/>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700" dirty="0">
                <a:solidFill>
                  <a:srgbClr val="1E497B"/>
                </a:solidFill>
                <a:latin typeface="FangSong" pitchFamily="34" charset="0"/>
                <a:ea typeface="FangSong" pitchFamily="34" charset="-122"/>
                <a:cs typeface="FangSong" pitchFamily="34" charset="-120"/>
              </a:rPr>
              <a:t>早期探索阶段</a:t>
            </a:r>
            <a:endParaRPr lang="en-US" sz="1500" dirty="0"/>
          </a:p>
        </p:txBody>
      </p:sp>
      <p:sp>
        <p:nvSpPr>
          <p:cNvPr id="6" name="Text 4"/>
          <p:cNvSpPr/>
          <p:nvPr/>
        </p:nvSpPr>
        <p:spPr>
          <a:xfrm>
            <a:off x="0" y="999815"/>
            <a:ext cx="3249664"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早期研究的背景</a:t>
            </a:r>
            <a:endParaRPr lang="en-US" sz="2000" b="1" dirty="0"/>
          </a:p>
        </p:txBody>
      </p:sp>
      <p:sp>
        <p:nvSpPr>
          <p:cNvPr id="8" name="Text 6"/>
          <p:cNvSpPr/>
          <p:nvPr/>
        </p:nvSpPr>
        <p:spPr>
          <a:xfrm>
            <a:off x="0" y="1457015"/>
            <a:ext cx="3249664" cy="1751762"/>
          </a:xfrm>
          <a:prstGeom prst="rect">
            <a:avLst/>
          </a:prstGeom>
          <a:noFill/>
          <a:ln/>
        </p:spPr>
        <p:txBody>
          <a:bodyPr wrap="square" lIns="95250" tIns="95250" rIns="95250" bIns="95250" rtlCol="0" anchor="t">
            <a:spAutoFit/>
          </a:bodyPr>
          <a:lstStyle/>
          <a:p>
            <a:pPr marL="0" indent="0">
              <a:spcBef>
                <a:spcPts val="375"/>
              </a:spcBef>
              <a:buNone/>
            </a:pPr>
            <a:r>
              <a:rPr lang="en-US" sz="1400" dirty="0" err="1">
                <a:solidFill>
                  <a:srgbClr val="000000"/>
                </a:solidFill>
                <a:latin typeface="Microsoft Yahei" pitchFamily="34" charset="0"/>
                <a:ea typeface="Microsoft Yahei" pitchFamily="34" charset="-122"/>
                <a:cs typeface="Microsoft Yahei" pitchFamily="34" charset="-120"/>
              </a:rPr>
              <a:t>在计算机技术初步发展的背景下，对人体动作识别的研究开始萌芽</a:t>
            </a:r>
            <a:r>
              <a:rPr lang="en-US" sz="1400" dirty="0">
                <a:solidFill>
                  <a:srgbClr val="000000"/>
                </a:solidFill>
                <a:latin typeface="Microsoft Yahei" pitchFamily="34" charset="0"/>
                <a:ea typeface="Microsoft Yahei" pitchFamily="34" charset="-122"/>
                <a:cs typeface="Microsoft Yahei" pitchFamily="34" charset="-120"/>
              </a:rPr>
              <a:t>。</a:t>
            </a:r>
            <a:r>
              <a:rPr lang="zh-CN" altLang="en-US" sz="1400" dirty="0">
                <a:solidFill>
                  <a:srgbClr val="000000"/>
                </a:solidFill>
                <a:latin typeface="Microsoft Yahei" pitchFamily="34" charset="0"/>
                <a:ea typeface="Microsoft Yahei" pitchFamily="34" charset="-122"/>
                <a:cs typeface="Microsoft Yahei" pitchFamily="34" charset="-120"/>
              </a:rPr>
              <a:t>如基于</a:t>
            </a:r>
            <a:r>
              <a:rPr lang="en-US" altLang="zh-CN" sz="1400" dirty="0">
                <a:solidFill>
                  <a:srgbClr val="000000"/>
                </a:solidFill>
                <a:latin typeface="Microsoft Yahei" pitchFamily="34" charset="0"/>
                <a:ea typeface="Microsoft Yahei" pitchFamily="34" charset="-122"/>
                <a:cs typeface="Microsoft Yahei" pitchFamily="34" charset="-120"/>
              </a:rPr>
              <a:t>David Marr</a:t>
            </a:r>
            <a:r>
              <a:rPr lang="zh-CN" altLang="en-US" sz="1400" dirty="0">
                <a:solidFill>
                  <a:srgbClr val="000000"/>
                </a:solidFill>
                <a:latin typeface="Microsoft Yahei" pitchFamily="34" charset="0"/>
                <a:ea typeface="Microsoft Yahei" pitchFamily="34" charset="-122"/>
                <a:cs typeface="Microsoft Yahei" pitchFamily="34" charset="-120"/>
              </a:rPr>
              <a:t>的计算机视觉理论，主要从静态图像提取人体轮廓和形状信息，采用边缘检测和形状匹配等方法识别简单动作。</a:t>
            </a:r>
          </a:p>
          <a:p>
            <a:pPr marL="0" indent="0">
              <a:spcBef>
                <a:spcPts val="375"/>
              </a:spcBef>
              <a:buNone/>
            </a:pPr>
            <a:endParaRPr lang="en-US" sz="1400" dirty="0"/>
          </a:p>
        </p:txBody>
      </p:sp>
      <p:sp>
        <p:nvSpPr>
          <p:cNvPr id="9" name="Text 7"/>
          <p:cNvSpPr/>
          <p:nvPr/>
        </p:nvSpPr>
        <p:spPr>
          <a:xfrm>
            <a:off x="5997277" y="1463739"/>
            <a:ext cx="3146723" cy="623248"/>
          </a:xfrm>
          <a:prstGeom prst="rect">
            <a:avLst/>
          </a:prstGeom>
          <a:noFill/>
          <a:ln/>
        </p:spPr>
        <p:txBody>
          <a:bodyPr wrap="square" lIns="95250" tIns="95250" rIns="95250" bIns="95250" rtlCol="0" anchor="t">
            <a:spAutoFit/>
          </a:bodyPr>
          <a:lstStyle/>
          <a:p>
            <a:pPr marL="0" indent="0">
              <a:spcBef>
                <a:spcPts val="375"/>
              </a:spcBef>
              <a:buNone/>
            </a:pPr>
            <a:r>
              <a:rPr lang="zh-CN" altLang="zh-CN" sz="1400" dirty="0">
                <a:effectLst/>
                <a:ea typeface="等线" panose="02010600030101010101" pitchFamily="2" charset="-122"/>
                <a:cs typeface="Times New Roman" panose="02020603050405020304" pitchFamily="18" charset="0"/>
              </a:rPr>
              <a:t>如</a:t>
            </a:r>
            <a:r>
              <a:rPr lang="en-US" altLang="zh-CN" sz="1400" dirty="0">
                <a:effectLst/>
                <a:ea typeface="等线" panose="02010600030101010101" pitchFamily="2" charset="-122"/>
                <a:cs typeface="Times New Roman" panose="02020603050405020304" pitchFamily="18" charset="0"/>
              </a:rPr>
              <a:t>Carlsson</a:t>
            </a:r>
            <a:r>
              <a:rPr lang="zh-CN" altLang="zh-CN" sz="1400" dirty="0">
                <a:effectLst/>
                <a:ea typeface="等线" panose="02010600030101010101" pitchFamily="2" charset="-122"/>
                <a:cs typeface="Times New Roman" panose="02020603050405020304" pitchFamily="18" charset="0"/>
              </a:rPr>
              <a:t>等人通过提取关键帧与动作原型形状匹配来识别动作</a:t>
            </a:r>
            <a:endParaRPr lang="en-US" sz="2400" dirty="0"/>
          </a:p>
        </p:txBody>
      </p:sp>
      <p:sp>
        <p:nvSpPr>
          <p:cNvPr id="10" name="Text 8"/>
          <p:cNvSpPr/>
          <p:nvPr/>
        </p:nvSpPr>
        <p:spPr>
          <a:xfrm>
            <a:off x="5499847" y="999815"/>
            <a:ext cx="3644153" cy="604268"/>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400" b="1" dirty="0">
                <a:solidFill>
                  <a:srgbClr val="000000"/>
                </a:solidFill>
                <a:latin typeface="Microsoft Yahei" pitchFamily="34" charset="0"/>
                <a:ea typeface="Microsoft Yahei" pitchFamily="34" charset="-122"/>
                <a:cs typeface="Microsoft Yahei" pitchFamily="34" charset="-120"/>
              </a:rPr>
              <a:t>关键帧与模板匹配的尝试</a:t>
            </a:r>
            <a:endParaRPr lang="en-US" sz="2400" b="1" dirty="0"/>
          </a:p>
        </p:txBody>
      </p:sp>
      <p:sp>
        <p:nvSpPr>
          <p:cNvPr id="11" name="Text 9"/>
          <p:cNvSpPr/>
          <p:nvPr/>
        </p:nvSpPr>
        <p:spPr>
          <a:xfrm>
            <a:off x="5997277" y="3091593"/>
            <a:ext cx="3146723" cy="535659"/>
          </a:xfrm>
          <a:prstGeom prst="rect">
            <a:avLst/>
          </a:prstGeom>
          <a:noFill/>
          <a:ln/>
        </p:spPr>
        <p:txBody>
          <a:bodyPr wrap="square" lIns="95250" tIns="95250" rIns="95250" bIns="95250" rtlCol="0" anchor="t">
            <a:spAutoFit/>
          </a:bodyPr>
          <a:lstStyle/>
          <a:p>
            <a:pPr marL="0" indent="0">
              <a:lnSpc>
                <a:spcPct val="120000"/>
              </a:lnSpc>
              <a:spcBef>
                <a:spcPts val="375"/>
              </a:spcBef>
              <a:buNone/>
            </a:pPr>
            <a:r>
              <a:rPr lang="en-US" sz="2000" b="1" dirty="0">
                <a:solidFill>
                  <a:srgbClr val="000000"/>
                </a:solidFill>
                <a:latin typeface="Microsoft Yahei" pitchFamily="34" charset="0"/>
                <a:ea typeface="Microsoft Yahei" pitchFamily="34" charset="-122"/>
                <a:cs typeface="Microsoft Yahei" pitchFamily="34" charset="-120"/>
              </a:rPr>
              <a:t>早期方法的局限性</a:t>
            </a:r>
            <a:endParaRPr lang="en-US" sz="2000" b="1" dirty="0"/>
          </a:p>
        </p:txBody>
      </p:sp>
      <p:sp>
        <p:nvSpPr>
          <p:cNvPr id="12" name="Text 10"/>
          <p:cNvSpPr/>
          <p:nvPr/>
        </p:nvSpPr>
        <p:spPr>
          <a:xfrm>
            <a:off x="5997277" y="3548793"/>
            <a:ext cx="3146723" cy="684803"/>
          </a:xfrm>
          <a:prstGeom prst="rect">
            <a:avLst/>
          </a:prstGeom>
          <a:noFill/>
          <a:ln/>
        </p:spPr>
        <p:txBody>
          <a:bodyPr wrap="square" lIns="95250" tIns="95250" rIns="95250" bIns="95250" rtlCol="0" anchor="t">
            <a:spAutoFit/>
          </a:bodyPr>
          <a:lstStyle/>
          <a:p>
            <a:pPr marL="0" indent="0">
              <a:spcBef>
                <a:spcPts val="375"/>
              </a:spcBef>
              <a:buNone/>
            </a:pPr>
            <a:r>
              <a:rPr lang="en-US" sz="1600" dirty="0">
                <a:solidFill>
                  <a:srgbClr val="000000"/>
                </a:solidFill>
                <a:latin typeface="Microsoft Yahei" pitchFamily="34" charset="0"/>
                <a:ea typeface="Microsoft Yahei" pitchFamily="34" charset="-122"/>
                <a:cs typeface="Microsoft Yahei" pitchFamily="34" charset="-120"/>
              </a:rPr>
              <a:t>受技术限制，早期方法在准确性和适应性方面存在明显不足。</a:t>
            </a:r>
            <a:endParaRPr lang="en-US" sz="3200" dirty="0"/>
          </a:p>
        </p:txBody>
      </p:sp>
      <p:pic>
        <p:nvPicPr>
          <p:cNvPr id="13" name="Image 0" descr="https://aippt.yongxianweilai.top/358ee0d0-5d69-11ef-96d7-0242ac170002.png"/>
          <p:cNvPicPr>
            <a:picLocks noChangeAspect="1"/>
          </p:cNvPicPr>
          <p:nvPr/>
        </p:nvPicPr>
        <p:blipFill>
          <a:blip r:embed="rId4"/>
          <a:stretch>
            <a:fillRect/>
          </a:stretch>
        </p:blipFill>
        <p:spPr>
          <a:xfrm>
            <a:off x="3249664" y="1685615"/>
            <a:ext cx="2747613" cy="1738971"/>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TotalTime>
  <Words>893</Words>
  <Application>Microsoft Office PowerPoint</Application>
  <PresentationFormat>全屏显示(16:9)</PresentationFormat>
  <Paragraphs>277</Paragraphs>
  <Slides>34</Slides>
  <Notes>34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PingFang SC</vt:lpstr>
      <vt:lpstr>阿里巴巴普惠体</vt:lpstr>
      <vt:lpstr>阿里普惠体Heavy</vt:lpstr>
      <vt:lpstr>阿里普惠体Light</vt:lpstr>
      <vt:lpstr>阿里普惠体Medium</vt:lpstr>
      <vt:lpstr>等线</vt:lpstr>
      <vt:lpstr>等线 Light</vt:lpstr>
      <vt:lpstr>方正舒体</vt:lpstr>
      <vt:lpstr>FangSong</vt:lpstr>
      <vt:lpstr>华文楷体</vt:lpstr>
      <vt:lpstr>STXihei</vt:lpstr>
      <vt:lpstr>微软雅黑</vt:lpstr>
      <vt:lpstr>微软雅黑</vt:lpstr>
      <vt:lpstr>NSimSun</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iklor M</cp:lastModifiedBy>
  <cp:revision>13</cp:revision>
  <dcterms:created xsi:type="dcterms:W3CDTF">2025-04-14T03:03:00Z</dcterms:created>
  <dcterms:modified xsi:type="dcterms:W3CDTF">2025-04-20T09:46:29Z</dcterms:modified>
</cp:coreProperties>
</file>